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1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40E87C5-5EAF-462F-9914-42788F1DD1C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2046A3-DB1A-4DA5-824E-FFA3BE30C3CB}" type="slidenum">
              <a:rPr lang="en-GB"/>
              <a:pPr/>
              <a:t>1</a:t>
            </a:fld>
            <a:endParaRPr lang="en-GB"/>
          </a:p>
        </p:txBody>
      </p:sp>
      <p:sp>
        <p:nvSpPr>
          <p:cNvPr id="122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D6D98E4-96BA-4427-8C92-068FFACDE2B7}" type="slidenum">
              <a:rPr lang="en-GB"/>
              <a:pPr/>
              <a:t>2</a:t>
            </a:fld>
            <a:endParaRPr lang="en-GB"/>
          </a:p>
        </p:txBody>
      </p:sp>
      <p:sp>
        <p:nvSpPr>
          <p:cNvPr id="133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52EF62A-4918-42C6-B724-4F44B05BB661}" type="slidenum">
              <a:rPr lang="en-GB"/>
              <a:pPr/>
              <a:t>3</a:t>
            </a:fld>
            <a:endParaRPr lang="en-GB"/>
          </a:p>
        </p:txBody>
      </p:sp>
      <p:sp>
        <p:nvSpPr>
          <p:cNvPr id="143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B677DA-73A5-48D0-AF64-5A15B039F399}" type="slidenum">
              <a:rPr lang="en-GB"/>
              <a:pPr/>
              <a:t>4</a:t>
            </a:fld>
            <a:endParaRPr lang="en-GB"/>
          </a:p>
        </p:txBody>
      </p:sp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291B53E-36D1-4C09-8EC4-32FC090D77C5}" type="slidenum">
              <a:rPr lang="en-GB"/>
              <a:pPr/>
              <a:t>5</a:t>
            </a:fld>
            <a:endParaRPr lang="en-GB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E1329B-E28B-4FA7-8F27-A2A608F6679E}" type="slidenum">
              <a:rPr lang="en-GB"/>
              <a:pPr/>
              <a:t>6</a:t>
            </a:fld>
            <a:endParaRPr lang="en-GB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7D3E4D-93C7-4DF5-B510-9B8F1DE8CD2D}" type="slidenum">
              <a:rPr lang="en-GB"/>
              <a:pPr/>
              <a:t>7</a:t>
            </a:fld>
            <a:endParaRPr lang="en-GB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478E1E-9EE5-4DF6-90B2-70522D0FD3D3}" type="slidenum">
              <a:rPr lang="en-GB"/>
              <a:pPr/>
              <a:t>8</a:t>
            </a:fld>
            <a:endParaRPr lang="en-GB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3A49D7A-A87D-45AF-94FC-E0BB15F9251D}" type="slidenum">
              <a:rPr lang="en-GB"/>
              <a:pPr/>
              <a:t>9</a:t>
            </a:fld>
            <a:endParaRPr lang="en-GB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21B044E-AB32-4E98-BB13-0A5547F0148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55B0550-BE10-45E5-ADED-C31F791D066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81E072F-4F13-4E1B-AA6C-5E977A44F28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68C5426D-C38F-4A32-867F-F91DAD4E5C8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Cím és 2 tartalomrész a szöveg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503238" y="1768475"/>
            <a:ext cx="4457700" cy="24177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5113338" y="1768475"/>
            <a:ext cx="4459287" cy="24177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3"/>
          </p:nvPr>
        </p:nvSpPr>
        <p:spPr>
          <a:xfrm>
            <a:off x="503238" y="4338638"/>
            <a:ext cx="9069387" cy="241776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Dátum helye 5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Élőláb helye 6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Dia számának helye 7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B3E998CF-73A3-4467-9484-D1E1E1E9B4C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E19AF5A-3D34-465F-92AF-696A254BE6A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A1AB3FA-7F33-40E3-8269-ECB7334223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E8ACFE6-E962-4484-82F1-01A8A572AFD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13EA0C7-5E41-420E-93CB-7BD3F94CA6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99BFF2D-5628-4199-B4C3-641CE3600B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3A962B2-191E-49DD-A6D4-02C0CC96A30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09CE4F-2F2E-43C4-B04D-4152DBB535F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6B86161-DFA0-46C3-BB54-64A4CF81480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A22F657A-47DC-4EA4-A841-B9A6CA27CBA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88900"/>
            <a:ext cx="9070975" cy="2043113"/>
          </a:xfrm>
          <a:ln/>
        </p:spPr>
        <p:txBody>
          <a:bodyPr tIns="42336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4800" b="1"/>
              <a:t/>
            </a:r>
            <a:br>
              <a:rPr lang="en-GB" sz="4800" b="1"/>
            </a:br>
            <a:r>
              <a:rPr lang="en-GB" sz="4800" b="1"/>
              <a:t>ÚTI BESZÁMOLÓ</a:t>
            </a:r>
            <a:br>
              <a:rPr lang="en-GB" sz="4800" b="1"/>
            </a:br>
            <a:endParaRPr lang="en-GB" sz="4800" b="1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/>
        </p:spPr>
        <p:txBody>
          <a:bodyPr lIns="0" tIns="31752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/>
              <a:t>Tanártovábbképzés </a:t>
            </a:r>
            <a:br>
              <a:rPr lang="en-GB" sz="3600"/>
            </a:br>
            <a:r>
              <a:rPr lang="en-GB" sz="3600"/>
              <a:t>Barcelonàban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600"/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b="1"/>
              <a:t>2016. június 27. - július 1.</a:t>
            </a:r>
            <a:r>
              <a:rPr lang="en-GB" sz="4800" b="1"/>
              <a:t/>
            </a:r>
            <a:br>
              <a:rPr lang="en-GB" sz="4800" b="1"/>
            </a:br>
            <a:endParaRPr lang="en-GB" sz="4800" b="1"/>
          </a:p>
          <a:p>
            <a:pPr marL="0" indent="0" algn="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/>
          </a:p>
          <a:p>
            <a:pPr marL="0" indent="0" algn="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/>
          </a:p>
          <a:p>
            <a:pPr marL="0" indent="0" algn="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/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/>
              <a:t>Készítette: Dr. Rivóné Darók Ilona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/>
              <a:t>dr. Mező Ferenc Általános Iskola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/>
              <a:t>Budapest, Ond vezér park 5.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adatai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768475"/>
            <a:ext cx="9070975" cy="4989513"/>
          </a:xfrm>
          <a:prstGeom prst="rect">
            <a:avLst/>
          </a:prstGeom>
          <a:noFill/>
          <a:ln/>
        </p:spPr>
        <p:txBody>
          <a:bodyPr lIns="0" tIns="15876" rIns="0" bIns="0"/>
          <a:lstStyle/>
          <a:p>
            <a:pPr marL="0" indent="0" algn="just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b="1" u="sng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Kurzust</a:t>
            </a:r>
            <a:r>
              <a:rPr lang="en-GB" sz="1800" b="1" dirty="0"/>
              <a:t> </a:t>
            </a:r>
            <a:r>
              <a:rPr lang="en-GB" sz="1800" b="1" dirty="0" err="1"/>
              <a:t>szervező</a:t>
            </a:r>
            <a:r>
              <a:rPr lang="en-GB" sz="1800" b="1" dirty="0"/>
              <a:t> </a:t>
            </a:r>
            <a:r>
              <a:rPr lang="en-GB" sz="1800" b="1" dirty="0" err="1"/>
              <a:t>intézmény</a:t>
            </a:r>
            <a:r>
              <a:rPr lang="en-GB" sz="1800" b="1" dirty="0"/>
              <a:t>	 	</a:t>
            </a:r>
            <a:r>
              <a:rPr lang="en-GB" sz="1800" dirty="0"/>
              <a:t>EUROPASS</a:t>
            </a:r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</a:t>
            </a:r>
            <a:r>
              <a:rPr lang="en-GB" sz="1800" b="1" dirty="0"/>
              <a:t> </a:t>
            </a:r>
            <a:r>
              <a:rPr lang="en-GB" sz="1800" b="1" dirty="0" err="1"/>
              <a:t>neve</a:t>
            </a:r>
            <a:r>
              <a:rPr lang="en-GB" sz="1800" b="1" dirty="0"/>
              <a:t> 					</a:t>
            </a:r>
            <a:r>
              <a:rPr lang="en-GB" sz="1800" dirty="0"/>
              <a:t>Teaching through video making: </a:t>
            </a:r>
            <a:br>
              <a:rPr lang="en-GB" sz="1800" dirty="0"/>
            </a:br>
            <a:r>
              <a:rPr lang="en-GB" sz="1800" dirty="0"/>
              <a:t>						</a:t>
            </a:r>
            <a:r>
              <a:rPr lang="en-GB" sz="1800" dirty="0" smtClean="0"/>
              <a:t>creating </a:t>
            </a:r>
            <a:r>
              <a:rPr lang="en-GB" sz="1800" dirty="0"/>
              <a:t>and adapting visual resources</a:t>
            </a:r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Időpontja</a:t>
            </a:r>
            <a:r>
              <a:rPr lang="en-GB" sz="1800" b="1" dirty="0"/>
              <a:t> 					</a:t>
            </a:r>
            <a:r>
              <a:rPr lang="en-GB" sz="1800" dirty="0" smtClean="0"/>
              <a:t>2016.06.27-07.01</a:t>
            </a:r>
            <a:r>
              <a:rPr lang="en-GB" sz="1800" dirty="0"/>
              <a:t>.</a:t>
            </a:r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Tanórák</a:t>
            </a:r>
            <a:r>
              <a:rPr lang="en-GB" sz="1800" b="1" dirty="0"/>
              <a:t> </a:t>
            </a:r>
            <a:r>
              <a:rPr lang="en-GB" sz="1800" b="1" dirty="0" err="1"/>
              <a:t>száma</a:t>
            </a:r>
            <a:r>
              <a:rPr lang="en-GB" sz="1800" dirty="0"/>
              <a:t> 				</a:t>
            </a:r>
            <a:r>
              <a:rPr lang="en-GB" sz="1800" dirty="0" smtClean="0"/>
              <a:t>30 </a:t>
            </a:r>
            <a:r>
              <a:rPr lang="en-GB" sz="1800" dirty="0" err="1"/>
              <a:t>óra</a:t>
            </a:r>
            <a:endParaRPr lang="en-GB" sz="1800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Helyszíne</a:t>
            </a:r>
            <a:r>
              <a:rPr lang="en-GB" sz="1800" b="1" dirty="0"/>
              <a:t> 					</a:t>
            </a:r>
            <a:r>
              <a:rPr lang="en-GB" sz="1800" dirty="0" smtClean="0"/>
              <a:t>Barcelona</a:t>
            </a:r>
            <a:r>
              <a:rPr lang="en-GB" sz="1800" dirty="0"/>
              <a:t>, </a:t>
            </a:r>
            <a:r>
              <a:rPr lang="en-GB" sz="1800" dirty="0" err="1"/>
              <a:t>Spanyolország</a:t>
            </a:r>
            <a:endParaRPr lang="en-GB" sz="1800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Kurzusvezető</a:t>
            </a:r>
            <a:r>
              <a:rPr lang="en-GB" sz="1800" b="1" dirty="0"/>
              <a:t> </a:t>
            </a:r>
            <a:r>
              <a:rPr lang="en-GB" sz="1800" b="1" dirty="0" err="1"/>
              <a:t>neve</a:t>
            </a:r>
            <a:r>
              <a:rPr lang="en-GB" sz="1800" b="1" dirty="0"/>
              <a:t> 				</a:t>
            </a:r>
            <a:r>
              <a:rPr lang="en-GB" sz="1800" dirty="0"/>
              <a:t>Marta </a:t>
            </a:r>
            <a:r>
              <a:rPr lang="en-GB" sz="1800" dirty="0" err="1"/>
              <a:t>Mandolini</a:t>
            </a:r>
            <a:endParaRPr lang="en-GB" sz="1800" dirty="0"/>
          </a:p>
          <a:p>
            <a:pPr marL="0" indent="0">
              <a:lnSpc>
                <a:spcPct val="14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/>
              <a:t>Kurzus</a:t>
            </a:r>
            <a:r>
              <a:rPr lang="en-GB" sz="1800" b="1" dirty="0"/>
              <a:t> </a:t>
            </a:r>
            <a:r>
              <a:rPr lang="en-GB" sz="1800" b="1" dirty="0" err="1"/>
              <a:t>nyelve</a:t>
            </a:r>
            <a:r>
              <a:rPr lang="en-GB" sz="1800" b="1" dirty="0"/>
              <a:t>	 			</a:t>
            </a:r>
            <a:r>
              <a:rPr lang="en-GB" sz="1800" dirty="0" err="1" smtClean="0"/>
              <a:t>angol</a:t>
            </a:r>
            <a:endParaRPr lang="en-GB" sz="18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538163"/>
            <a:ext cx="9070975" cy="788987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célja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800" y="1533525"/>
            <a:ext cx="4446588" cy="6096000"/>
          </a:xfrm>
          <a:ln/>
        </p:spPr>
        <p:txBody>
          <a:bodyPr tIns="15876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A program a videó készítés technikáira  alapul amely egy oktatási eszköz a tanulók motivációjára és a videó készítés alkalmazására a tanítási órákon.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A fő cél, hogy ellássa a résztvevőket tippekkel és módszerekkel arra, hogy hogyan használhassák az audio -vizuális eszközöket (fényképeket, filmeket, zenei klipeket, dokumentumokat, híreket, saját videót stb.) minél hatékonyabb módon a tanítási órákon.</a:t>
            </a:r>
          </a:p>
          <a:p>
            <a:pPr marL="0" indent="1079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70488" y="1533525"/>
            <a:ext cx="4425950" cy="4989513"/>
          </a:xfrm>
          <a:ln/>
        </p:spPr>
        <p:txBody>
          <a:bodyPr tIns="15876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Az audio-vizuális eszközök használata egyre népszerűbb.</a:t>
            </a:r>
            <a:br>
              <a:rPr lang="en-GB" sz="1800"/>
            </a:br>
            <a:r>
              <a:rPr lang="en-GB" sz="1800"/>
              <a:t>A tanulók tevékenyen részt vehetnek a fotó és videó készítésben.  Ezek a tevékenységek segítik lekötni figyelmüket, fejleszti kommunikációs, kritikai, szociális és kreatív képességüket. Ennek következtében fejlődik az írás, beszéd, értés és olvasási készségük is.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15876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Június 27. (hétfő)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Kurzusinformációk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Én és az iskolám</a:t>
            </a:r>
            <a:br>
              <a:rPr lang="en-GB" sz="1800" b="1"/>
            </a:br>
            <a:r>
              <a:rPr lang="en-GB" sz="1800"/>
              <a:t>A résztvevők tanárok bemutatkozása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3. Bevezető előadás</a:t>
            </a:r>
            <a:br>
              <a:rPr lang="en-GB" sz="1800" b="1"/>
            </a:br>
            <a:r>
              <a:rPr lang="en-GB" sz="1800" b="1"/>
              <a:t>A fotó és filmtechnikák története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15876"/>
          <a:lstStyle/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 b="1"/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4. Bemutatkozik a program</a:t>
            </a:r>
            <a:br>
              <a:rPr lang="en-GB" sz="1800" b="1"/>
            </a:br>
            <a:r>
              <a:rPr lang="en-GB" sz="1800"/>
              <a:t>A kurzus céljainak, feladatainak megfogalmazása</a:t>
            </a:r>
            <a:br>
              <a:rPr lang="en-GB" sz="1800"/>
            </a:br>
            <a:r>
              <a:rPr lang="en-GB" sz="1800"/>
              <a:t>célkitűzések, ideológiák, tapasztalatok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5. A gyakorlati munka bemutatása </a:t>
            </a:r>
            <a:r>
              <a:rPr lang="en-GB" sz="1800"/>
              <a:t>vizuális eszközök az  osztályban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a tanárok célkitűzése és a diákok motivációja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15876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Június 28. (kedd)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Fotózás</a:t>
            </a:r>
            <a:r>
              <a:rPr lang="en-GB" sz="1800"/>
              <a:t/>
            </a:r>
            <a:br>
              <a:rPr lang="en-GB" sz="1800"/>
            </a:br>
            <a:r>
              <a:rPr lang="en-GB" sz="1800"/>
              <a:t>A fotózás tárgya </a:t>
            </a:r>
            <a:br>
              <a:rPr lang="en-GB" sz="1800"/>
            </a:br>
            <a:r>
              <a:rPr lang="en-GB" sz="1800"/>
              <a:t>az én témám a színek voltak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Hogyan használhatjuk kreatívan a fényképezőgépet?</a:t>
            </a:r>
          </a:p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 tIns="15876"/>
          <a:lstStyle/>
          <a:p>
            <a:pPr marL="431800" indent="-323850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3. Fényképezési technikák</a:t>
            </a:r>
            <a:br>
              <a:rPr lang="en-GB" sz="1800" b="1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kimentünk fényképezni az utcára, boltokba stb.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fényképek bemutatása és megbeszélése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képek feltétele az Instagramra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15876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Június 29. (szerda)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Fotó vágása és albumkészítés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A történet témája, szövegkönyv és forgatókönyv írása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3. Hogyan használjuk a kamerát</a:t>
            </a:r>
            <a:r>
              <a:rPr lang="en-GB" sz="1800"/>
              <a:t> filmkészítés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4. Esti idegenvezetés Barcelonában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51438" y="1768475"/>
            <a:ext cx="4425950" cy="4989513"/>
          </a:xfrm>
          <a:ln/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15876"/>
          <a:lstStyle/>
          <a:p>
            <a:pPr marL="0" indent="1079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Június 30. (csütörtök)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Hogyan használjuk a kamerát</a:t>
            </a:r>
            <a:r>
              <a:rPr lang="en-GB" sz="1800"/>
              <a:t> filmkészítés folytatása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Forgatás</a:t>
            </a:r>
            <a:r>
              <a:rPr lang="en-GB" sz="1800"/>
              <a:t> </a:t>
            </a:r>
            <a:br>
              <a:rPr lang="en-GB" sz="1800"/>
            </a:br>
            <a:r>
              <a:rPr lang="en-GB" sz="1800"/>
              <a:t>különböző helyszíneken </a:t>
            </a:r>
            <a:br>
              <a:rPr lang="en-GB" sz="1800"/>
            </a:br>
            <a:r>
              <a:rPr lang="en-GB" sz="1800"/>
              <a:t>fotóstúdió, templomtér, piac, park...</a:t>
            </a:r>
            <a:br>
              <a:rPr lang="en-GB" sz="1800"/>
            </a:br>
            <a:r>
              <a:rPr lang="en-GB" sz="1800"/>
              <a:t/>
            </a:r>
            <a:br>
              <a:rPr lang="en-GB" sz="1800"/>
            </a:br>
            <a:r>
              <a:rPr lang="en-GB" sz="1800"/>
              <a:t>Mindenki forgat és mindenki szerepel a filmben.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438" y="2049463"/>
            <a:ext cx="4425950" cy="4425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programja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4425950" cy="4989513"/>
          </a:xfrm>
          <a:ln/>
        </p:spPr>
        <p:txBody>
          <a:bodyPr tIns="15876"/>
          <a:lstStyle/>
          <a:p>
            <a:pPr marL="0" indent="107950" algn="just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 u="sng"/>
              <a:t>Július1. (péntek)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1. Feliratkészítés a filmhez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2. Filmvágás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3. Zenei alátét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 b="1"/>
              <a:t>4. Filmbemutatás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5. Egyéni és csoportértékelések</a:t>
            </a:r>
            <a:br>
              <a:rPr lang="en-GB" sz="1800"/>
            </a:br>
            <a:r>
              <a:rPr lang="en-GB" sz="1800"/>
              <a:t>a közös munka áttekintése;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6. A kurzus elvégzését igazoló dokumentumok kiadása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438" y="1871663"/>
            <a:ext cx="4425950" cy="3319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28224"/>
          <a:lstStyle/>
          <a:p>
            <a:pPr algn="l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/>
              <a:t>A kurzus eredménye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519363"/>
            <a:ext cx="4425950" cy="4846637"/>
          </a:xfrm>
          <a:ln/>
        </p:spPr>
        <p:txBody>
          <a:bodyPr tIns="15876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képes vagyok nem csak nemzeti, </a:t>
            </a:r>
            <a:br>
              <a:rPr lang="en-GB" sz="1800"/>
            </a:br>
            <a:r>
              <a:rPr lang="en-GB" sz="1800"/>
              <a:t>de európai polgárként is gondolkodni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jobban megértem az unió oktatási célkitűzéseit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kapcsolatokat építettem ki más országokban tanító kollégáimmal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megtanultam  a fotó és videókészítés felhasználási lehetőségeit az órákon, 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tablet, telefon segítségével készíteni és megosztani képeket, videókat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forgatókönyvet írni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sz="1800"/>
              <a:t>filmet  forgatni, filmvágást, feliratozást, zenei aláfestést készíteni</a:t>
            </a:r>
          </a:p>
          <a:p>
            <a:pPr marL="0" indent="1079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en-GB" sz="180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151438" y="2519363"/>
            <a:ext cx="4425950" cy="41275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15876" rIns="0" bIns="0"/>
          <a:lstStyle/>
          <a:p>
            <a:pPr marL="431800" indent="-323850">
              <a:spcAft>
                <a:spcPts val="1413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>
                <a:solidFill>
                  <a:srgbClr val="000000"/>
                </a:solidFill>
                <a:ea typeface="Microsoft YaHei" charset="0"/>
                <a:cs typeface="Microsoft YaHei" charset="0"/>
              </a:rPr>
              <a:t>megismertem néhány internetes alkalmazást, melyet képes vagyok sikeresen alkalmazni óráimon,</a:t>
            </a:r>
          </a:p>
          <a:p>
            <a:pPr marL="431800" indent="-323850">
              <a:spcAft>
                <a:spcPts val="1413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>
                <a:solidFill>
                  <a:srgbClr val="000000"/>
                </a:solidFill>
                <a:ea typeface="Microsoft YaHei" charset="0"/>
                <a:cs typeface="Microsoft YaHei" charset="0"/>
              </a:rPr>
              <a:t>sokkal átfogóbban és mélyrehatóbban vagyok képes audiovizuális eszközök használatát az óráimba illeszteni</a:t>
            </a:r>
          </a:p>
          <a:p>
            <a:pPr marL="431800" indent="-323850">
              <a:spcAft>
                <a:spcPts val="1413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>
                <a:solidFill>
                  <a:srgbClr val="000000"/>
                </a:solidFill>
                <a:ea typeface="Microsoft YaHei" charset="0"/>
                <a:cs typeface="Microsoft YaHei" charset="0"/>
              </a:rPr>
              <a:t>felismertem az iskolán kívüli oktatásban rejlő lehetőségeket, </a:t>
            </a:r>
          </a:p>
          <a:p>
            <a:pPr marL="431800" indent="-323850">
              <a:spcAft>
                <a:spcPts val="1413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>
                <a:solidFill>
                  <a:srgbClr val="000000"/>
                </a:solidFill>
                <a:ea typeface="Microsoft YaHei" charset="0"/>
                <a:cs typeface="Microsoft YaHei" charset="0"/>
              </a:rPr>
              <a:t>képes vagyok az audio-vizuális eszközök használata révén fejleszteni a tanulók képességeit és készségeit (kommunikációs, kritikai, szociális, kreatív képességek és írás, beszéd , megértés, olvasási készségek)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03238" y="1768475"/>
            <a:ext cx="9070975" cy="23796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spcAft>
                <a:spcPts val="1413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b="1">
                <a:solidFill>
                  <a:srgbClr val="000000"/>
                </a:solidFill>
                <a:ea typeface="Microsoft YaHei" charset="0"/>
                <a:cs typeface="Microsoft YaHei" charset="0"/>
              </a:rPr>
              <a:t>A kurzus elvégzése során segítséget kaptam az alábbi készségek, képességek fejlesztésében: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éma">
      <a:majorFont>
        <a:latin typeface="Arial"/>
        <a:ea typeface="Microsoft YaHei"/>
        <a:cs typeface="Microsoft YaHei"/>
      </a:majorFont>
      <a:minorFont>
        <a:latin typeface="Arial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303</Words>
  <Application>Microsoft Office PowerPoint</Application>
  <PresentationFormat>Egyéni</PresentationFormat>
  <Paragraphs>77</Paragraphs>
  <Slides>9</Slides>
  <Notes>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5" baseType="lpstr">
      <vt:lpstr>Times New Roman</vt:lpstr>
      <vt:lpstr>Arial</vt:lpstr>
      <vt:lpstr>Microsoft YaHei</vt:lpstr>
      <vt:lpstr>Lucida Sans Unicode</vt:lpstr>
      <vt:lpstr>Wingdings</vt:lpstr>
      <vt:lpstr>Office-téma</vt:lpstr>
      <vt:lpstr> ÚTI BESZÁMOLÓ </vt:lpstr>
      <vt:lpstr>A kurzus adatai</vt:lpstr>
      <vt:lpstr>A kurzus célja</vt:lpstr>
      <vt:lpstr>A kurzus programja</vt:lpstr>
      <vt:lpstr>A kurzus programja</vt:lpstr>
      <vt:lpstr>A kurzus programja</vt:lpstr>
      <vt:lpstr>A kurzus programja</vt:lpstr>
      <vt:lpstr>A kurzus programja</vt:lpstr>
      <vt:lpstr>A kurzus eredménye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ÚTI BESZÁMOLÓ </dc:title>
  <dc:creator>Hedi Rivo</dc:creator>
  <cp:lastModifiedBy>X</cp:lastModifiedBy>
  <cp:revision>5</cp:revision>
  <cp:lastPrinted>2017-04-09T08:38:43Z</cp:lastPrinted>
  <dcterms:created xsi:type="dcterms:W3CDTF">2017-04-09T06:26:50Z</dcterms:created>
  <dcterms:modified xsi:type="dcterms:W3CDTF">2017-04-09T11:16:05Z</dcterms:modified>
</cp:coreProperties>
</file>