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14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hu-HU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endParaRPr lang="en-GB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endParaRPr lang="en-GB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3AB5681E-1AE0-4137-8C08-2B73853BA72E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161749E-FF67-413E-9BEF-A0DEEA88E725}" type="slidenum">
              <a:rPr lang="en-GB"/>
              <a:pPr/>
              <a:t>1</a:t>
            </a:fld>
            <a:endParaRPr lang="en-GB"/>
          </a:p>
        </p:txBody>
      </p:sp>
      <p:sp>
        <p:nvSpPr>
          <p:cNvPr id="1536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D3B214C-4072-4E62-988C-2C6AB74BE63A}" type="slidenum">
              <a:rPr lang="en-GB"/>
              <a:pPr/>
              <a:t>10</a:t>
            </a:fld>
            <a:endParaRPr lang="en-GB"/>
          </a:p>
        </p:txBody>
      </p:sp>
      <p:sp>
        <p:nvSpPr>
          <p:cNvPr id="2457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E97FA8F-D528-4E62-8DDE-C7E823341B95}" type="slidenum">
              <a:rPr lang="en-GB"/>
              <a:pPr/>
              <a:t>11</a:t>
            </a:fld>
            <a:endParaRPr lang="en-GB"/>
          </a:p>
        </p:txBody>
      </p:sp>
      <p:sp>
        <p:nvSpPr>
          <p:cNvPr id="2560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9693BCF-FA44-4CA4-B09B-91FBB04833E9}" type="slidenum">
              <a:rPr lang="en-GB"/>
              <a:pPr/>
              <a:t>12</a:t>
            </a:fld>
            <a:endParaRPr lang="en-GB"/>
          </a:p>
        </p:txBody>
      </p:sp>
      <p:sp>
        <p:nvSpPr>
          <p:cNvPr id="2662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AE45B6A-F539-4702-8CBD-08F1A541DDC7}" type="slidenum">
              <a:rPr lang="en-GB"/>
              <a:pPr/>
              <a:t>2</a:t>
            </a:fld>
            <a:endParaRPr lang="en-GB"/>
          </a:p>
        </p:txBody>
      </p:sp>
      <p:sp>
        <p:nvSpPr>
          <p:cNvPr id="1638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710F94E-BCE4-44B4-BF92-7556357442EF}" type="slidenum">
              <a:rPr lang="en-GB"/>
              <a:pPr/>
              <a:t>3</a:t>
            </a:fld>
            <a:endParaRPr lang="en-GB"/>
          </a:p>
        </p:txBody>
      </p:sp>
      <p:sp>
        <p:nvSpPr>
          <p:cNvPr id="1740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95A0BFB-CAD5-4A46-9E11-0B06D1964ADA}" type="slidenum">
              <a:rPr lang="en-GB"/>
              <a:pPr/>
              <a:t>4</a:t>
            </a:fld>
            <a:endParaRPr lang="en-GB"/>
          </a:p>
        </p:txBody>
      </p:sp>
      <p:sp>
        <p:nvSpPr>
          <p:cNvPr id="1843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9ED26E6-53D6-44DF-8080-F434FF2FB675}" type="slidenum">
              <a:rPr lang="en-GB"/>
              <a:pPr/>
              <a:t>5</a:t>
            </a:fld>
            <a:endParaRPr lang="en-GB"/>
          </a:p>
        </p:txBody>
      </p:sp>
      <p:sp>
        <p:nvSpPr>
          <p:cNvPr id="1945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0CA871E-E318-4A04-BD06-499AE12625E2}" type="slidenum">
              <a:rPr lang="en-GB"/>
              <a:pPr/>
              <a:t>6</a:t>
            </a:fld>
            <a:endParaRPr lang="en-GB"/>
          </a:p>
        </p:txBody>
      </p:sp>
      <p:sp>
        <p:nvSpPr>
          <p:cNvPr id="2048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93DA3DD-2282-4589-A2AA-30BCD278415D}" type="slidenum">
              <a:rPr lang="en-GB"/>
              <a:pPr/>
              <a:t>7</a:t>
            </a:fld>
            <a:endParaRPr lang="en-GB"/>
          </a:p>
        </p:txBody>
      </p:sp>
      <p:sp>
        <p:nvSpPr>
          <p:cNvPr id="2150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CB930EA-B65E-4D31-B6BB-A54FBD65D3FC}" type="slidenum">
              <a:rPr lang="en-GB"/>
              <a:pPr/>
              <a:t>8</a:t>
            </a:fld>
            <a:endParaRPr lang="en-GB"/>
          </a:p>
        </p:txBody>
      </p:sp>
      <p:sp>
        <p:nvSpPr>
          <p:cNvPr id="2252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1B812D2-293D-462A-93E3-A318B04DCA11}" type="slidenum">
              <a:rPr lang="en-GB"/>
              <a:pPr/>
              <a:t>9</a:t>
            </a:fld>
            <a:endParaRPr lang="en-GB"/>
          </a:p>
        </p:txBody>
      </p:sp>
      <p:sp>
        <p:nvSpPr>
          <p:cNvPr id="2355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0A68170-8559-458E-A320-8D1940EB754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E78F86A-69DF-4FB1-A6AE-1FA20F38C4E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536CD17-2BDF-4494-9EE5-2B677899649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gyéni elrendez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0"/>
          </p:nvPr>
        </p:nvSpPr>
        <p:spPr>
          <a:xfrm>
            <a:off x="50323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Élőláb helye 3"/>
          <p:cNvSpPr>
            <a:spLocks noGrp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Dia számának helye 4"/>
          <p:cNvSpPr>
            <a:spLocks noGrp="1"/>
          </p:cNvSpPr>
          <p:nvPr>
            <p:ph type="sldNum" idx="12"/>
          </p:nvPr>
        </p:nvSpPr>
        <p:spPr>
          <a:xfrm>
            <a:off x="722788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fld id="{C1F899CD-C410-4114-9A00-4EBB8653E22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Cím és 2 tartalomrész a szöveg fel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503238" y="1768475"/>
            <a:ext cx="4457700" cy="24177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5113338" y="1768475"/>
            <a:ext cx="4459287" cy="24177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half" idx="3"/>
          </p:nvPr>
        </p:nvSpPr>
        <p:spPr>
          <a:xfrm>
            <a:off x="503238" y="4338638"/>
            <a:ext cx="9069387" cy="241776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Dátum helye 5"/>
          <p:cNvSpPr>
            <a:spLocks noGrp="1"/>
          </p:cNvSpPr>
          <p:nvPr>
            <p:ph type="dt" idx="10"/>
          </p:nvPr>
        </p:nvSpPr>
        <p:spPr>
          <a:xfrm>
            <a:off x="50323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Élőláb helye 6"/>
          <p:cNvSpPr>
            <a:spLocks noGrp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Dia számának helye 7"/>
          <p:cNvSpPr>
            <a:spLocks noGrp="1"/>
          </p:cNvSpPr>
          <p:nvPr>
            <p:ph type="sldNum" idx="12"/>
          </p:nvPr>
        </p:nvSpPr>
        <p:spPr>
          <a:xfrm>
            <a:off x="722788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fld id="{F9B0B458-B136-4D21-97C4-049A308E998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A8F3012-2D4A-41F9-BA13-36BAF698143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68EFFFB-6AFC-4935-B84B-C62211548CB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844B51B-20CA-4AED-91DA-5E2F90FF0EE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Élőláb helye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Dia számának helye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BDCD45F-3D7C-49CD-98F0-D606CB44657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Élőláb helye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Dia számának helye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EC34AFC-6F63-4F8B-A785-8A7FBEE933B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Élőláb helye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8C35F3A-8D7D-4D37-AE50-580FAC23682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62D6E9F-2A9B-467C-B0FD-B02BB4CB94E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9AA5132-8E5A-414F-92E5-74D028F63EC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3D180909-5D20-4906-99D5-DC91DE12FE29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-88900"/>
            <a:ext cx="9070975" cy="2043113"/>
          </a:xfrm>
          <a:ln/>
        </p:spPr>
        <p:txBody>
          <a:bodyPr tIns="42336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4800" b="1"/>
              <a:t/>
            </a:r>
            <a:br>
              <a:rPr lang="en-GB" sz="4800" b="1"/>
            </a:br>
            <a:r>
              <a:rPr lang="en-GB" sz="4800" b="1"/>
              <a:t>ÚTI BESZÁMOLÓ</a:t>
            </a:r>
            <a:br>
              <a:rPr lang="en-GB" sz="4800" b="1"/>
            </a:br>
            <a:endParaRPr lang="en-GB" sz="4800" b="1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503238" y="1768475"/>
            <a:ext cx="9070975" cy="4989513"/>
          </a:xfrm>
          <a:prstGeom prst="rect">
            <a:avLst/>
          </a:prstGeom>
          <a:noFill/>
          <a:ln/>
        </p:spPr>
        <p:txBody>
          <a:bodyPr lIns="0" tIns="31752" rIns="0" bIns="0" anchor="ctr"/>
          <a:lstStyle/>
          <a:p>
            <a:pPr marL="0" indent="0" algn="ct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600"/>
              <a:t>Tanártovábbképzés </a:t>
            </a:r>
            <a:br>
              <a:rPr lang="en-GB" sz="3600"/>
            </a:br>
            <a:r>
              <a:rPr lang="en-GB" sz="3600"/>
              <a:t>Stockholmban</a:t>
            </a:r>
          </a:p>
          <a:p>
            <a:pPr marL="0" indent="0" algn="ct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3600"/>
          </a:p>
          <a:p>
            <a:pPr marL="0" indent="0" algn="ct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400" b="1"/>
              <a:t>2015. augusztus 2-8.</a:t>
            </a:r>
            <a:r>
              <a:rPr lang="en-GB" sz="4800" b="1"/>
              <a:t/>
            </a:r>
            <a:br>
              <a:rPr lang="en-GB" sz="4800" b="1"/>
            </a:br>
            <a:endParaRPr lang="en-GB" sz="4800" b="1"/>
          </a:p>
          <a:p>
            <a:pPr marL="0" indent="0" algn="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2400"/>
          </a:p>
          <a:p>
            <a:pPr marL="0" indent="0" algn="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2400"/>
          </a:p>
          <a:p>
            <a:pPr marL="0" indent="0" algn="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2400"/>
          </a:p>
          <a:p>
            <a:pPr marL="0" indent="0" algn="ct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/>
              <a:t>Készítette: Dr. Rivóné Darók Ilona</a:t>
            </a:r>
          </a:p>
          <a:p>
            <a:pPr marL="0" indent="0" algn="ct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/>
              <a:t>dr. Mező Ferenc Általános Iskola</a:t>
            </a:r>
          </a:p>
          <a:p>
            <a:pPr marL="0" indent="0" algn="ct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/>
              <a:t>Budapest, Ond vezér park 5.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28224"/>
          <a:lstStyle/>
          <a:p>
            <a:pPr algn="l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200"/>
              <a:t>A kurzus programja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4425950" cy="4989513"/>
          </a:xfrm>
          <a:ln/>
        </p:spPr>
        <p:txBody>
          <a:bodyPr tIns="0"/>
          <a:lstStyle/>
          <a:p>
            <a:pPr marL="0" indent="1079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 u="sng"/>
              <a:t>Augusztus 8. (szombat)</a:t>
            </a:r>
          </a:p>
          <a:p>
            <a:pPr marL="431800" indent="-323850">
              <a:lnSpc>
                <a:spcPct val="140000"/>
              </a:lnSpc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1. Egyéni és csoportértékelések</a:t>
            </a:r>
            <a:r>
              <a:rPr lang="en-GB" sz="1800" b="1"/>
              <a:t> </a:t>
            </a:r>
            <a:r>
              <a:rPr lang="en-GB" sz="1800"/>
              <a:t/>
            </a:r>
            <a:br>
              <a:rPr lang="en-GB" sz="1800"/>
            </a:br>
            <a:r>
              <a:rPr lang="en-GB" sz="1800"/>
              <a:t>a közös munka áttekintése;</a:t>
            </a:r>
          </a:p>
          <a:p>
            <a:pPr marL="431800" indent="-323850">
              <a:lnSpc>
                <a:spcPct val="140000"/>
              </a:lnSpc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2. A kurzus elvégzését igazoló dokumentumok kiadása</a:t>
            </a:r>
          </a:p>
          <a:p>
            <a:pPr marL="0" indent="107950">
              <a:lnSpc>
                <a:spcPct val="140000"/>
              </a:lnSpc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GB" sz="1800" b="1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51438" y="1720850"/>
            <a:ext cx="4425950" cy="331946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28224"/>
          <a:lstStyle/>
          <a:p>
            <a:pPr algn="l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200"/>
              <a:t>A kurzus eredménye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2519363"/>
            <a:ext cx="4425950" cy="4802187"/>
          </a:xfrm>
          <a:ln/>
        </p:spPr>
        <p:txBody>
          <a:bodyPr tIns="0"/>
          <a:lstStyle/>
          <a:p>
            <a:pPr marL="0" indent="1079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GB" sz="1800" b="1"/>
          </a:p>
          <a:p>
            <a:pPr marL="431800" indent="-323850">
              <a:lnSpc>
                <a:spcPct val="140000"/>
              </a:lnSpc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képes vagyok nem csak nemzeti, de európai polgárként is gondolkodni; </a:t>
            </a:r>
          </a:p>
          <a:p>
            <a:pPr marL="431800" indent="-323850">
              <a:lnSpc>
                <a:spcPct val="140000"/>
              </a:lnSpc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jobban megértem az unió oktatási célkitűzéseit;</a:t>
            </a:r>
          </a:p>
          <a:p>
            <a:pPr marL="431800" indent="-323850">
              <a:lnSpc>
                <a:spcPct val="140000"/>
              </a:lnSpc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kapcsolatokat építettem ki más országokban tanító kollégáimmal;</a:t>
            </a:r>
          </a:p>
          <a:p>
            <a:pPr marL="0" indent="107950">
              <a:lnSpc>
                <a:spcPct val="140000"/>
              </a:lnSpc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GB" sz="1800"/>
          </a:p>
          <a:p>
            <a:pPr marL="0" indent="107950">
              <a:lnSpc>
                <a:spcPct val="140000"/>
              </a:lnSpc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GB" sz="1800"/>
          </a:p>
          <a:p>
            <a:pPr marL="0" indent="107950">
              <a:lnSpc>
                <a:spcPct val="140000"/>
              </a:lnSpc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GB" sz="1800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5151438" y="2519363"/>
            <a:ext cx="4425950" cy="31273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431800" indent="-323850">
              <a:spcAft>
                <a:spcPts val="1413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GB">
              <a:solidFill>
                <a:srgbClr val="000000"/>
              </a:solidFill>
              <a:ea typeface="Microsoft YaHei" charset="0"/>
              <a:cs typeface="Microsoft YaHei" charset="0"/>
            </a:endParaRPr>
          </a:p>
          <a:p>
            <a:pPr marL="431800" indent="-323850">
              <a:lnSpc>
                <a:spcPct val="140000"/>
              </a:lnSpc>
              <a:spcAft>
                <a:spcPts val="1413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>
                <a:solidFill>
                  <a:srgbClr val="000000"/>
                </a:solidFill>
                <a:ea typeface="Microsoft YaHei" charset="0"/>
                <a:cs typeface="Microsoft YaHei" charset="0"/>
              </a:rPr>
              <a:t>megértettem a városiasodás és az oktatás kapcsolatát, hogyan osztható fel a város különböző részekre, városiasodás és annak tanulása, örökség és a nagyváros, mozgásban ismerni meg a nagyvárost, a város megosztottsága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503238" y="1768475"/>
            <a:ext cx="9070975" cy="237966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>
              <a:spcAft>
                <a:spcPts val="1413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b="1">
                <a:solidFill>
                  <a:srgbClr val="000000"/>
                </a:solidFill>
                <a:ea typeface="Microsoft YaHei" charset="0"/>
                <a:cs typeface="Microsoft YaHei" charset="0"/>
              </a:rPr>
              <a:t>A kurzus elvégzése során segítséget kaptam az alábbi készségek, képességek fejlesztésében: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28224"/>
          <a:lstStyle/>
          <a:p>
            <a:pPr algn="l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200"/>
              <a:t>A kurzus eredménye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4425950" cy="4989513"/>
          </a:xfrm>
          <a:ln/>
        </p:spPr>
        <p:txBody>
          <a:bodyPr tIns="0"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megismertem néhány internetes alkalmazást, melyet képes vagyok sikeresen alkalmazni óráimon,</a:t>
            </a:r>
          </a:p>
          <a:p>
            <a:pPr marL="431800" indent="-323850">
              <a:lnSpc>
                <a:spcPct val="140000"/>
              </a:lnSpc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sokkal átfogóbban és mélyrehatóbban vagyok képes egy-egy múzeum, kiállítás anyagát óráimba illeszteni</a:t>
            </a:r>
          </a:p>
          <a:p>
            <a:pPr marL="431800" indent="-323850">
              <a:lnSpc>
                <a:spcPct val="140000"/>
              </a:lnSpc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felismertem az iskolán kívüli oktatásban rejlő lehetőségeket, </a:t>
            </a:r>
          </a:p>
          <a:p>
            <a:pPr marL="0" indent="107950">
              <a:lnSpc>
                <a:spcPct val="140000"/>
              </a:lnSpc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GB" sz="180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151438" y="1768475"/>
            <a:ext cx="4425950" cy="4989513"/>
          </a:xfrm>
          <a:ln/>
        </p:spPr>
        <p:txBody>
          <a:bodyPr tIns="0"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képes vagyok múzeumok, kiállítások és az iskola együttműködésének mélyebb megértésére, megújítására, múzeumi órák megtartására, a város utcáin képes vagyok órákat tartani</a:t>
            </a:r>
          </a:p>
          <a:p>
            <a:pPr marL="431800" indent="-323850">
              <a:lnSpc>
                <a:spcPct val="140000"/>
              </a:lnSpc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megértettem a kisebbségek, migránsok helyzetét  és azok korlátok nélküli áramlását</a:t>
            </a:r>
            <a:r>
              <a:rPr lang="en-GB" sz="1800" b="1"/>
              <a:t> </a:t>
            </a:r>
            <a:r>
              <a:rPr lang="en-GB" sz="1800"/>
              <a:t>a nagyvárosokba.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28224"/>
          <a:lstStyle/>
          <a:p>
            <a:pPr algn="l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200"/>
              <a:t>A kurzus adatai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503238" y="1768475"/>
            <a:ext cx="9070975" cy="4989513"/>
          </a:xfrm>
          <a:prstGeom prst="rect">
            <a:avLst/>
          </a:prstGeom>
          <a:noFill/>
          <a:ln/>
        </p:spPr>
        <p:txBody>
          <a:bodyPr lIns="0" tIns="15876" rIns="0" bIns="0"/>
          <a:lstStyle/>
          <a:p>
            <a:pPr marL="0" indent="0" algn="just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1800" b="1" u="sng" dirty="0"/>
          </a:p>
          <a:p>
            <a:pPr marL="0" indent="0">
              <a:lnSpc>
                <a:spcPct val="14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b="1" dirty="0" err="1"/>
              <a:t>Kurzust</a:t>
            </a:r>
            <a:r>
              <a:rPr lang="en-GB" sz="1800" b="1" dirty="0"/>
              <a:t> </a:t>
            </a:r>
            <a:r>
              <a:rPr lang="en-GB" sz="1800" b="1" dirty="0" err="1"/>
              <a:t>szervező</a:t>
            </a:r>
            <a:r>
              <a:rPr lang="en-GB" sz="1800" b="1" dirty="0"/>
              <a:t> </a:t>
            </a:r>
            <a:r>
              <a:rPr lang="en-GB" sz="1800" b="1" dirty="0" err="1"/>
              <a:t>intézmény</a:t>
            </a:r>
            <a:r>
              <a:rPr lang="en-GB" sz="1800" b="1" dirty="0"/>
              <a:t>	 	</a:t>
            </a:r>
            <a:r>
              <a:rPr lang="en-GB" sz="1800" dirty="0" err="1"/>
              <a:t>Eucourses</a:t>
            </a:r>
            <a:endParaRPr lang="en-GB" sz="1800" dirty="0"/>
          </a:p>
          <a:p>
            <a:pPr marL="0" indent="0">
              <a:lnSpc>
                <a:spcPct val="14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b="1" dirty="0" err="1"/>
              <a:t>Kurzus</a:t>
            </a:r>
            <a:r>
              <a:rPr lang="en-GB" sz="1800" b="1" dirty="0"/>
              <a:t> </a:t>
            </a:r>
            <a:r>
              <a:rPr lang="en-GB" sz="1800" b="1" dirty="0" err="1"/>
              <a:t>neve</a:t>
            </a:r>
            <a:r>
              <a:rPr lang="en-GB" sz="1800" b="1" dirty="0"/>
              <a:t> 					</a:t>
            </a:r>
            <a:r>
              <a:rPr lang="en-GB" sz="1800" dirty="0"/>
              <a:t>Reading the city</a:t>
            </a:r>
          </a:p>
          <a:p>
            <a:pPr marL="0" indent="0">
              <a:lnSpc>
                <a:spcPct val="14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b="1" dirty="0" err="1"/>
              <a:t>Időpontja</a:t>
            </a:r>
            <a:r>
              <a:rPr lang="en-GB" sz="1800" b="1" dirty="0"/>
              <a:t> 					</a:t>
            </a:r>
            <a:r>
              <a:rPr lang="en-GB" sz="1800" dirty="0" smtClean="0"/>
              <a:t>2015.08</a:t>
            </a:r>
            <a:r>
              <a:rPr lang="en-GB" sz="1800" dirty="0"/>
              <a:t>. 02-08.</a:t>
            </a:r>
          </a:p>
          <a:p>
            <a:pPr marL="0" indent="0">
              <a:lnSpc>
                <a:spcPct val="14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b="1" dirty="0" err="1"/>
              <a:t>Tanórák</a:t>
            </a:r>
            <a:r>
              <a:rPr lang="en-GB" sz="1800" b="1" dirty="0"/>
              <a:t> </a:t>
            </a:r>
            <a:r>
              <a:rPr lang="en-GB" sz="1800" b="1" dirty="0" err="1"/>
              <a:t>száma</a:t>
            </a:r>
            <a:r>
              <a:rPr lang="en-GB" sz="1800" dirty="0"/>
              <a:t> 				</a:t>
            </a:r>
            <a:r>
              <a:rPr lang="en-GB" sz="1800" dirty="0" smtClean="0"/>
              <a:t>56 </a:t>
            </a:r>
            <a:r>
              <a:rPr lang="en-GB" sz="1800" dirty="0" err="1"/>
              <a:t>óra</a:t>
            </a:r>
            <a:endParaRPr lang="en-GB" sz="1800" dirty="0"/>
          </a:p>
          <a:p>
            <a:pPr marL="0" indent="0">
              <a:lnSpc>
                <a:spcPct val="14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b="1" dirty="0" err="1"/>
              <a:t>Helyszíne</a:t>
            </a:r>
            <a:r>
              <a:rPr lang="en-GB" sz="1800" b="1" dirty="0"/>
              <a:t> 					</a:t>
            </a:r>
            <a:r>
              <a:rPr lang="en-GB" sz="1800" dirty="0" smtClean="0"/>
              <a:t>Stockholm</a:t>
            </a:r>
            <a:r>
              <a:rPr lang="en-GB" sz="1800" dirty="0"/>
              <a:t>, </a:t>
            </a:r>
            <a:r>
              <a:rPr lang="en-GB" sz="1800" dirty="0" err="1"/>
              <a:t>Svédország</a:t>
            </a:r>
            <a:endParaRPr lang="en-GB" sz="1800" dirty="0"/>
          </a:p>
          <a:p>
            <a:pPr marL="0" indent="0">
              <a:lnSpc>
                <a:spcPct val="14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b="1" dirty="0" err="1"/>
              <a:t>Kurzusvezető</a:t>
            </a:r>
            <a:r>
              <a:rPr lang="en-GB" sz="1800" b="1" dirty="0"/>
              <a:t> </a:t>
            </a:r>
            <a:r>
              <a:rPr lang="en-GB" sz="1800" b="1" dirty="0" err="1"/>
              <a:t>neve</a:t>
            </a:r>
            <a:r>
              <a:rPr lang="en-GB" sz="1800" b="1" dirty="0"/>
              <a:t> 				</a:t>
            </a:r>
            <a:r>
              <a:rPr lang="en-GB" sz="1800" dirty="0"/>
              <a:t>David Powell</a:t>
            </a:r>
          </a:p>
          <a:p>
            <a:pPr marL="0" indent="0">
              <a:lnSpc>
                <a:spcPct val="14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b="1" dirty="0" err="1"/>
              <a:t>Kurzus</a:t>
            </a:r>
            <a:r>
              <a:rPr lang="en-GB" sz="1800" b="1" dirty="0"/>
              <a:t> </a:t>
            </a:r>
            <a:r>
              <a:rPr lang="en-GB" sz="1800" b="1" dirty="0" err="1"/>
              <a:t>nyelve</a:t>
            </a:r>
            <a:r>
              <a:rPr lang="en-GB" sz="1800" b="1" dirty="0"/>
              <a:t>	 		</a:t>
            </a:r>
            <a:r>
              <a:rPr lang="en-GB" sz="1800" b="1"/>
              <a:t>	</a:t>
            </a:r>
            <a:r>
              <a:rPr lang="en-GB" sz="1800" smtClean="0"/>
              <a:t>angol</a:t>
            </a:r>
            <a:endParaRPr lang="en-GB" sz="1800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434975"/>
            <a:ext cx="9070975" cy="995363"/>
          </a:xfrm>
          <a:ln/>
        </p:spPr>
        <p:txBody>
          <a:bodyPr tIns="28224"/>
          <a:lstStyle/>
          <a:p>
            <a:pPr algn="l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200"/>
              <a:t>A kurzus célja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31800" y="1533525"/>
            <a:ext cx="4446588" cy="6096000"/>
          </a:xfrm>
          <a:ln/>
        </p:spPr>
        <p:txBody>
          <a:bodyPr tIns="0"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Felfedezni  a nagyvárost, mint a tapasztalva tanulás, a tanulás és tanítás forrását! A jövő Európája városlakó.</a:t>
            </a:r>
          </a:p>
          <a:p>
            <a:pPr marL="431800" indent="-323850">
              <a:lnSpc>
                <a:spcPct val="107000"/>
              </a:lnSpc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Az a hely, ahol születtünk, az emberek, akikkel először találkoztunk, alakítják személyiségünket és identitásunkat, és alapvetően meghatározzák személyiségünk formálódását. Ez a kombináció adja nyelvünket, dialektusunkat, polgári büszkeségünket és hovatartozásunkat.</a:t>
            </a:r>
          </a:p>
          <a:p>
            <a:pPr marL="431800" indent="-323850">
              <a:lnSpc>
                <a:spcPct val="107000"/>
              </a:lnSpc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Azok az embereknek, akik résztvevői egy városiasodó életstílusnak, fejlődik a „városolvasó”, megismerő képességük. Ők olvassák a város lüktetését, légkörét.</a:t>
            </a:r>
          </a:p>
          <a:p>
            <a:pPr marL="0" indent="107950">
              <a:lnSpc>
                <a:spcPct val="107000"/>
              </a:lnSpc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GB" sz="180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170488" y="1533525"/>
            <a:ext cx="4425950" cy="5327650"/>
          </a:xfrm>
          <a:ln/>
        </p:spPr>
        <p:txBody>
          <a:bodyPr tIns="0"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A város „olvasása” ellátja a tanárokat azokkal a képességekkel és forrásokkal, amelyekkel képessé válnak felfedezni Európát kis és nagyvárosaik megismerése által.</a:t>
            </a:r>
          </a:p>
          <a:p>
            <a:pPr marL="431800" indent="-323850">
              <a:lnSpc>
                <a:spcPct val="107000"/>
              </a:lnSpc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Felfedezhetjük számos aspektusból kulturális identitásunkat, és ezt összevethetjük más európai országok identitásával.</a:t>
            </a:r>
          </a:p>
          <a:p>
            <a:pPr marL="431800" indent="-323850">
              <a:lnSpc>
                <a:spcPct val="107000"/>
              </a:lnSpc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A kurzus és a tananyag ráirányítja a figyelmet, és elfogadtatja a formális és informális oktatásra Európa szerte. A kurzus elkötelezett a legújabb „hordozható” technológiák alkalmazásában, azon célból, hogy bevigye a „külvilágot” az  osztályterembe.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28224"/>
          <a:lstStyle/>
          <a:p>
            <a:pPr algn="l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200"/>
              <a:t>A kurzus programja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4425950" cy="4989513"/>
          </a:xfrm>
          <a:ln/>
        </p:spPr>
        <p:txBody>
          <a:bodyPr tIns="0"/>
          <a:lstStyle/>
          <a:p>
            <a:pPr marL="0" indent="107950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 u="sng"/>
              <a:t>Augusztus 2. (vasárnap)</a:t>
            </a:r>
            <a:br>
              <a:rPr lang="en-GB" sz="1800" b="1" u="sng"/>
            </a:br>
            <a:endParaRPr lang="en-GB" sz="1800" b="1" u="sng"/>
          </a:p>
          <a:p>
            <a:pPr marL="431800" indent="-323850">
              <a:lnSpc>
                <a:spcPct val="140000"/>
              </a:lnSpc>
              <a:spcAft>
                <a:spcPct val="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Érkezés a célországba</a:t>
            </a:r>
            <a:br>
              <a:rPr lang="en-GB" sz="1800"/>
            </a:br>
            <a:endParaRPr lang="en-GB" sz="1800"/>
          </a:p>
          <a:p>
            <a:pPr marL="431800" indent="-323850">
              <a:lnSpc>
                <a:spcPct val="140000"/>
              </a:lnSpc>
              <a:spcAft>
                <a:spcPct val="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Ismerkedés, bemutatkozás; a kurzus előkészítése</a:t>
            </a:r>
          </a:p>
          <a:p>
            <a:pPr marL="0" indent="107950">
              <a:lnSpc>
                <a:spcPct val="140000"/>
              </a:lnSpc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GB" sz="1800"/>
          </a:p>
          <a:p>
            <a:pPr marL="0" indent="107950">
              <a:lnSpc>
                <a:spcPct val="140000"/>
              </a:lnSpc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GB" sz="1800" b="1" u="sng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51438" y="1800225"/>
            <a:ext cx="4425950" cy="331946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28224"/>
          <a:lstStyle/>
          <a:p>
            <a:pPr algn="l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200"/>
              <a:t>A kurzus programja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4425950" cy="4989513"/>
          </a:xfrm>
          <a:ln/>
        </p:spPr>
        <p:txBody>
          <a:bodyPr tIns="0"/>
          <a:lstStyle/>
          <a:p>
            <a:pPr marL="0" indent="107950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 u="sng"/>
              <a:t>Augusztus 3. (hétfő)</a:t>
            </a:r>
          </a:p>
          <a:p>
            <a:pPr marL="431800" indent="-323850">
              <a:lnSpc>
                <a:spcPct val="140000"/>
              </a:lnSpc>
              <a:spcAft>
                <a:spcPct val="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1. Bevezető előadás: </a:t>
            </a:r>
            <a:r>
              <a:rPr lang="en-GB" sz="1800"/>
              <a:t>A „felépített” környezett, mint oktatási eszköz. Európai dimenzióba helyezés. </a:t>
            </a:r>
            <a:br>
              <a:rPr lang="en-GB" sz="1800"/>
            </a:br>
            <a:r>
              <a:rPr lang="en-GB" sz="1800"/>
              <a:t>A város felosztása, város és identitás. </a:t>
            </a:r>
            <a:br>
              <a:rPr lang="en-GB" sz="1800"/>
            </a:br>
            <a:r>
              <a:rPr lang="en-GB" sz="1800"/>
              <a:t>Én és a szülővárosom. </a:t>
            </a:r>
            <a:br>
              <a:rPr lang="en-GB" sz="1800"/>
            </a:br>
            <a:r>
              <a:rPr lang="en-GB" sz="1800"/>
              <a:t>A résztvevők tanárok bemutatkozása.</a:t>
            </a:r>
          </a:p>
          <a:p>
            <a:pPr marL="431800" indent="-323850">
              <a:lnSpc>
                <a:spcPct val="140000"/>
              </a:lnSpc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GB" sz="1800"/>
          </a:p>
          <a:p>
            <a:pPr marL="431800" indent="-323850">
              <a:lnSpc>
                <a:spcPct val="140000"/>
              </a:lnSpc>
              <a:spcAft>
                <a:spcPct val="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2. Bemutatkozik a Reading the city program: </a:t>
            </a:r>
            <a:r>
              <a:rPr lang="en-GB" sz="1800"/>
              <a:t>célkitűzések, ideológiák, tapasztalatok</a:t>
            </a:r>
          </a:p>
          <a:p>
            <a:pPr marL="0" indent="107950">
              <a:lnSpc>
                <a:spcPct val="140000"/>
              </a:lnSpc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GB" sz="180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151438" y="1768475"/>
            <a:ext cx="4425950" cy="4989513"/>
          </a:xfrm>
          <a:ln/>
        </p:spPr>
        <p:txBody>
          <a:bodyPr tIns="0"/>
          <a:lstStyle/>
          <a:p>
            <a:pPr marL="0" indent="107950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GB" sz="1800" b="1"/>
          </a:p>
          <a:p>
            <a:pPr marL="431800" indent="-323850">
              <a:lnSpc>
                <a:spcPct val="140000"/>
              </a:lnSpc>
              <a:spcAft>
                <a:spcPct val="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3. A gyakorlati munka bemutatása, </a:t>
            </a:r>
            <a:r>
              <a:rPr lang="en-GB" sz="1800"/>
              <a:t>„ Megragadni Stockholm ízeit”. „ A tégla hangja”.Bemutatkozó séta az Óvárosban</a:t>
            </a:r>
            <a:r>
              <a:rPr lang="en-GB" sz="1800" b="1"/>
              <a:t>.</a:t>
            </a:r>
          </a:p>
          <a:p>
            <a:pPr marL="0" indent="107950">
              <a:lnSpc>
                <a:spcPct val="140000"/>
              </a:lnSpc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 </a:t>
            </a:r>
          </a:p>
          <a:p>
            <a:pPr marL="431800" indent="-323850">
              <a:lnSpc>
                <a:spcPct val="140000"/>
              </a:lnSpc>
              <a:spcAft>
                <a:spcPct val="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A kurzus céljainak, feladatainak megfogalmazása</a:t>
            </a:r>
            <a:r>
              <a:rPr lang="en-GB" sz="1800"/>
              <a:t>; Miként használjuk fel az iskolán kívüli helyszíneket diákjaink oktatására, nevelésére; az európai polgárrá nevelés módszertana.</a:t>
            </a:r>
            <a:br>
              <a:rPr lang="en-GB" sz="1800"/>
            </a:br>
            <a:r>
              <a:rPr lang="en-GB" sz="1800"/>
              <a:t>Egyéni és csoportfeladatok kiosztása, melyet a kurzus során teljesíteni kell.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28224"/>
          <a:lstStyle/>
          <a:p>
            <a:pPr algn="l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200"/>
              <a:t>A kurzus programja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4425950" cy="4989513"/>
          </a:xfrm>
          <a:ln/>
        </p:spPr>
        <p:txBody>
          <a:bodyPr tIns="0"/>
          <a:lstStyle/>
          <a:p>
            <a:pPr marL="0" indent="1079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 u="sng"/>
              <a:t>Augusztus 4. (kedd)</a:t>
            </a:r>
          </a:p>
          <a:p>
            <a:pPr marL="431800" indent="-323850">
              <a:lnSpc>
                <a:spcPct val="140000"/>
              </a:lnSpc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1. Skanzenlátogatás. </a:t>
            </a:r>
            <a:r>
              <a:rPr lang="en-GB" sz="1800"/>
              <a:t>A történelmi közösség</a:t>
            </a:r>
            <a:r>
              <a:rPr lang="en-GB" sz="1800" b="1"/>
              <a:t>. </a:t>
            </a:r>
          </a:p>
          <a:p>
            <a:pPr marL="431800" indent="-323850">
              <a:lnSpc>
                <a:spcPct val="140000"/>
              </a:lnSpc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2. Idegenvezetés</a:t>
            </a:r>
            <a:r>
              <a:rPr lang="en-GB" sz="1800"/>
              <a:t> a Skanzen területén történelmi környezetben.</a:t>
            </a:r>
          </a:p>
          <a:p>
            <a:pPr marL="431800" indent="-323850">
              <a:lnSpc>
                <a:spcPct val="140000"/>
              </a:lnSpc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3. Interjú készítés</a:t>
            </a:r>
            <a:r>
              <a:rPr lang="en-GB" sz="1800"/>
              <a:t> az 1920-30-as évek életéről.</a:t>
            </a:r>
          </a:p>
          <a:p>
            <a:pPr marL="0" indent="107950">
              <a:lnSpc>
                <a:spcPct val="140000"/>
              </a:lnSpc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GB" sz="180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151438" y="1768475"/>
            <a:ext cx="4425950" cy="4989513"/>
          </a:xfrm>
          <a:ln/>
        </p:spPr>
        <p:txBody>
          <a:bodyPr tIns="0"/>
          <a:lstStyle/>
          <a:p>
            <a:pPr marL="0" indent="1079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GB" sz="1800" b="1"/>
          </a:p>
          <a:p>
            <a:pPr marL="431800" indent="-323850">
              <a:lnSpc>
                <a:spcPct val="140000"/>
              </a:lnSpc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4. Séta az Óvárosban: </a:t>
            </a:r>
            <a:r>
              <a:rPr lang="en-GB" sz="1800"/>
              <a:t>A történelmi városrész, „olvasni a város évgyűrűit”.</a:t>
            </a:r>
            <a:br>
              <a:rPr lang="en-GB" sz="1800"/>
            </a:br>
            <a:r>
              <a:rPr lang="en-GB" sz="1800"/>
              <a:t/>
            </a:r>
            <a:br>
              <a:rPr lang="en-GB" sz="1800"/>
            </a:br>
            <a:r>
              <a:rPr lang="en-GB" sz="1800"/>
              <a:t>Feladatok arra vonatkozóan, hogyan ismerhetsz meg egy várost, tájat különféle érzékelési/megfigyelési gyakorlatokkal egybekötött városnézés során.</a:t>
            </a:r>
            <a:br>
              <a:rPr lang="en-GB" sz="1800"/>
            </a:br>
            <a:r>
              <a:rPr lang="en-GB" sz="1800"/>
              <a:t/>
            </a:r>
            <a:br>
              <a:rPr lang="en-GB" sz="1800"/>
            </a:br>
            <a:r>
              <a:rPr lang="en-GB" sz="1800"/>
              <a:t>Érzékelést fejlesztő gyakorlatok folyamatos értékelése.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28224"/>
          <a:lstStyle/>
          <a:p>
            <a:pPr algn="l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200"/>
              <a:t>A kurzus programja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4425950" cy="4989513"/>
          </a:xfrm>
          <a:ln/>
        </p:spPr>
        <p:txBody>
          <a:bodyPr tIns="0"/>
          <a:lstStyle/>
          <a:p>
            <a:pPr marL="0" indent="1079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 u="sng"/>
              <a:t>Augusztus 5. (szerda)</a:t>
            </a:r>
          </a:p>
          <a:p>
            <a:pPr marL="431800" indent="-323850">
              <a:lnSpc>
                <a:spcPct val="140000"/>
              </a:lnSpc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1. Műhelymunka:</a:t>
            </a:r>
            <a:br>
              <a:rPr lang="en-GB" sz="1800" b="1"/>
            </a:br>
            <a:r>
              <a:rPr lang="en-GB" sz="1800"/>
              <a:t> A művészet és a város, városlakó. </a:t>
            </a:r>
          </a:p>
          <a:p>
            <a:pPr marL="431800" indent="-323850">
              <a:lnSpc>
                <a:spcPct val="140000"/>
              </a:lnSpc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2. Előadás:</a:t>
            </a:r>
            <a:r>
              <a:rPr lang="en-GB" sz="1800"/>
              <a:t> Tájékozódás a városban</a:t>
            </a:r>
            <a:br>
              <a:rPr lang="en-GB" sz="1800"/>
            </a:br>
            <a:r>
              <a:rPr lang="en-GB" sz="1800"/>
              <a:t>Tájékozódás a virtuális városban</a:t>
            </a:r>
            <a:br>
              <a:rPr lang="en-GB" sz="1800"/>
            </a:br>
            <a:r>
              <a:rPr lang="en-GB" sz="1800"/>
              <a:t>Digitális eszközök bemutatása</a:t>
            </a:r>
          </a:p>
          <a:p>
            <a:pPr marL="0" indent="107950">
              <a:lnSpc>
                <a:spcPct val="140000"/>
              </a:lnSpc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GB" sz="180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151438" y="1768475"/>
            <a:ext cx="4425950" cy="4989513"/>
          </a:xfrm>
          <a:ln/>
        </p:spPr>
        <p:txBody>
          <a:bodyPr tIns="0"/>
          <a:lstStyle/>
          <a:p>
            <a:pPr marL="0" indent="1079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GB" sz="1800" b="1"/>
          </a:p>
          <a:p>
            <a:pPr marL="431800" indent="-323850">
              <a:lnSpc>
                <a:spcPct val="140000"/>
              </a:lnSpc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3. Stockholmi idegenvezetés a metró mentén</a:t>
            </a:r>
            <a:r>
              <a:rPr lang="en-GB" sz="1800"/>
              <a:t>, város és külváros.</a:t>
            </a:r>
            <a:br>
              <a:rPr lang="en-GB" sz="1800"/>
            </a:br>
            <a:r>
              <a:rPr lang="en-GB" sz="1800"/>
              <a:t>Múlt, jelen és jövő.</a:t>
            </a:r>
            <a:br>
              <a:rPr lang="en-GB" sz="1800"/>
            </a:br>
            <a:r>
              <a:rPr lang="en-GB" sz="1800"/>
              <a:t/>
            </a:r>
            <a:br>
              <a:rPr lang="en-GB" sz="1800"/>
            </a:br>
            <a:r>
              <a:rPr lang="en-GB" sz="1800"/>
              <a:t>Ötletek a felnőttekkel, gyerekekkel és fiatalokkal való munkához a résztvevők tapasztalataira hagyatkozva.</a:t>
            </a:r>
            <a:br>
              <a:rPr lang="en-GB" sz="1800"/>
            </a:br>
            <a:r>
              <a:rPr lang="en-GB" sz="1800"/>
              <a:t/>
            </a:r>
            <a:br>
              <a:rPr lang="en-GB" sz="1800"/>
            </a:br>
            <a:r>
              <a:rPr lang="en-GB" sz="1800"/>
              <a:t>Hogyan tudjuk az építészetet használni az oktatásban.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28224"/>
          <a:lstStyle/>
          <a:p>
            <a:pPr algn="l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200"/>
              <a:t>A kurzus programja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4425950" cy="4989513"/>
          </a:xfrm>
          <a:ln/>
        </p:spPr>
        <p:txBody>
          <a:bodyPr tIns="0"/>
          <a:lstStyle/>
          <a:p>
            <a:pPr marL="0" indent="1079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 u="sng"/>
              <a:t>Augusztus 6. (csütörtök)</a:t>
            </a:r>
          </a:p>
          <a:p>
            <a:pPr marL="431800" indent="-323850">
              <a:lnSpc>
                <a:spcPct val="140000"/>
              </a:lnSpc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1. Látogatás a Svéd Tudomány, Technika és Média Múzeumába.</a:t>
            </a:r>
          </a:p>
          <a:p>
            <a:pPr marL="0" indent="107950">
              <a:lnSpc>
                <a:spcPct val="140000"/>
              </a:lnSpc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GB" sz="180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151438" y="1768475"/>
            <a:ext cx="4425950" cy="4989513"/>
          </a:xfrm>
          <a:ln/>
        </p:spPr>
        <p:txBody>
          <a:bodyPr tIns="0"/>
          <a:lstStyle/>
          <a:p>
            <a:pPr marL="0" indent="1079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GB" sz="1800"/>
          </a:p>
          <a:p>
            <a:pPr marL="431800" indent="-323850">
              <a:lnSpc>
                <a:spcPct val="140000"/>
              </a:lnSpc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2. TV-show készítés</a:t>
            </a:r>
            <a:r>
              <a:rPr lang="en-GB" sz="1800"/>
              <a:t>, </a:t>
            </a:r>
            <a:br>
              <a:rPr lang="en-GB" sz="1800"/>
            </a:br>
            <a:r>
              <a:rPr lang="en-GB" sz="1800"/>
              <a:t>amely adásban is volt aznap 17 órakor. Alapja a hét tanulmányi útjai és a múzeumlátogatások.</a:t>
            </a:r>
            <a:br>
              <a:rPr lang="en-GB" sz="1800"/>
            </a:br>
            <a:r>
              <a:rPr lang="en-GB" sz="1800"/>
              <a:t>Címe: „Stockholm ízei”.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28224"/>
          <a:lstStyle/>
          <a:p>
            <a:pPr algn="l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200"/>
              <a:t>A kurzus programja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4425950" cy="5154613"/>
          </a:xfrm>
          <a:ln/>
        </p:spPr>
        <p:txBody>
          <a:bodyPr tIns="0"/>
          <a:lstStyle/>
          <a:p>
            <a:pPr marL="0" indent="1079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 u="sng"/>
              <a:t>Augusztus 7. (péntek) </a:t>
            </a:r>
          </a:p>
          <a:p>
            <a:pPr marL="431800" indent="-323850">
              <a:lnSpc>
                <a:spcPct val="140000"/>
              </a:lnSpc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1. Egynapos kirándulás Mariefredbe</a:t>
            </a:r>
            <a:r>
              <a:rPr lang="en-GB" sz="1800"/>
              <a:t> </a:t>
            </a:r>
            <a:br>
              <a:rPr lang="en-GB" sz="1800"/>
            </a:br>
            <a:r>
              <a:rPr lang="en-GB" sz="1800"/>
              <a:t>Reneszánsz városépítési terv</a:t>
            </a:r>
            <a:br>
              <a:rPr lang="en-GB" sz="1800"/>
            </a:br>
            <a:r>
              <a:rPr lang="en-GB" sz="1800"/>
              <a:t/>
            </a:r>
            <a:br>
              <a:rPr lang="en-GB" sz="1800"/>
            </a:br>
            <a:r>
              <a:rPr lang="en-GB" sz="1800"/>
              <a:t>Megfigyelési gyakorlatok</a:t>
            </a:r>
            <a:br>
              <a:rPr lang="en-GB" sz="1800"/>
            </a:br>
            <a:r>
              <a:rPr lang="en-GB" sz="1800"/>
              <a:t/>
            </a:r>
            <a:br>
              <a:rPr lang="en-GB" sz="1800"/>
            </a:br>
            <a:r>
              <a:rPr lang="en-GB" sz="1800"/>
              <a:t>Látogatás Gripsholmsslot kastélyába.</a:t>
            </a:r>
            <a:br>
              <a:rPr lang="en-GB" sz="1800"/>
            </a:br>
            <a:r>
              <a:rPr lang="en-GB" sz="1800"/>
              <a:t/>
            </a:r>
            <a:br>
              <a:rPr lang="en-GB" sz="1800"/>
            </a:br>
            <a:r>
              <a:rPr lang="en-GB" sz="1800"/>
              <a:t>Csoportmunka:</a:t>
            </a:r>
            <a:r>
              <a:rPr lang="en-GB" sz="1800" b="1"/>
              <a:t/>
            </a:r>
            <a:br>
              <a:rPr lang="en-GB" sz="1800" b="1"/>
            </a:br>
            <a:r>
              <a:rPr lang="en-GB" sz="1800"/>
              <a:t>dokumentumfilmkészítés a város jellegzetes házairól.</a:t>
            </a:r>
          </a:p>
          <a:p>
            <a:pPr marL="0" indent="107950">
              <a:lnSpc>
                <a:spcPct val="140000"/>
              </a:lnSpc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GB" sz="3200" u="sng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51438" y="2800350"/>
            <a:ext cx="4425950" cy="331946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-té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éma">
      <a:majorFont>
        <a:latin typeface="Arial"/>
        <a:ea typeface="Microsoft YaHei"/>
        <a:cs typeface="Microsoft YaHei"/>
      </a:majorFont>
      <a:minorFont>
        <a:latin typeface="Arial"/>
        <a:ea typeface="Microsoft YaHei"/>
        <a:cs typeface="Microsoft YaHe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-té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555</Words>
  <Application>Microsoft Office PowerPoint</Application>
  <PresentationFormat>Egyéni</PresentationFormat>
  <Paragraphs>91</Paragraphs>
  <Slides>12</Slides>
  <Notes>12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8" baseType="lpstr">
      <vt:lpstr>Times New Roman</vt:lpstr>
      <vt:lpstr>Arial</vt:lpstr>
      <vt:lpstr>Microsoft YaHei</vt:lpstr>
      <vt:lpstr>Lucida Sans Unicode</vt:lpstr>
      <vt:lpstr>Wingdings</vt:lpstr>
      <vt:lpstr>Office-téma</vt:lpstr>
      <vt:lpstr> ÚTI BESZÁMOLÓ </vt:lpstr>
      <vt:lpstr>A kurzus adatai</vt:lpstr>
      <vt:lpstr>A kurzus célja</vt:lpstr>
      <vt:lpstr>A kurzus programja</vt:lpstr>
      <vt:lpstr>A kurzus programja</vt:lpstr>
      <vt:lpstr>A kurzus programja</vt:lpstr>
      <vt:lpstr>A kurzus programja</vt:lpstr>
      <vt:lpstr>A kurzus programja</vt:lpstr>
      <vt:lpstr>A kurzus programja</vt:lpstr>
      <vt:lpstr>A kurzus programja</vt:lpstr>
      <vt:lpstr>A kurzus eredménye</vt:lpstr>
      <vt:lpstr>A kurzus eredménye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ÚTI BESZÁMOLÓ </dc:title>
  <dc:creator>Hedi Rivo</dc:creator>
  <cp:lastModifiedBy>X</cp:lastModifiedBy>
  <cp:revision>2</cp:revision>
  <cp:lastPrinted>1601-01-01T00:00:00Z</cp:lastPrinted>
  <dcterms:created xsi:type="dcterms:W3CDTF">2017-04-09T06:26:50Z</dcterms:created>
  <dcterms:modified xsi:type="dcterms:W3CDTF">2017-04-09T11:17:49Z</dcterms:modified>
</cp:coreProperties>
</file>