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09" autoAdjust="0"/>
  </p:normalViewPr>
  <p:slideViewPr>
    <p:cSldViewPr>
      <p:cViewPr varScale="1">
        <p:scale>
          <a:sx n="62" d="100"/>
          <a:sy n="62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F23F3C0-0FC4-4AB7-BED6-49B07DF697E1}" type="datetimeFigureOut">
              <a:rPr lang="hu-HU" smtClean="0"/>
              <a:t>2017.04.09.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CEBAD2F-A101-45F3-A407-D40DA0272A13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1115616" y="4511690"/>
            <a:ext cx="711718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Tanártovábbképzés </a:t>
            </a:r>
          </a:p>
          <a:p>
            <a:pPr algn="ctr"/>
            <a:r>
              <a:rPr lang="hu-HU" b="1" dirty="0" smtClean="0"/>
              <a:t>Anglia, </a:t>
            </a:r>
            <a:r>
              <a:rPr lang="hu-HU" b="1" dirty="0" err="1" smtClean="0"/>
              <a:t>Colchester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7776864" cy="2880320"/>
          </a:xfrm>
        </p:spPr>
        <p:txBody>
          <a:bodyPr>
            <a:noAutofit/>
          </a:bodyPr>
          <a:lstStyle/>
          <a:p>
            <a:pPr algn="ctr"/>
            <a:r>
              <a:rPr lang="hu-HU" sz="4800" b="1" i="1" dirty="0" smtClean="0">
                <a:solidFill>
                  <a:srgbClr val="C00000"/>
                </a:solidFill>
              </a:rPr>
              <a:t>Rajz –vizuális kultúra tantárgy oktatása brit iskolarendszerben</a:t>
            </a:r>
            <a:endParaRPr lang="hu-HU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787498" cy="5840624"/>
          </a:xfrm>
        </p:spPr>
      </p:pic>
    </p:spTree>
    <p:extLst>
      <p:ext uri="{BB962C8B-B14F-4D97-AF65-F5344CB8AC3E}">
        <p14:creationId xmlns:p14="http://schemas.microsoft.com/office/powerpoint/2010/main" val="834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992888" cy="5994667"/>
          </a:xfrm>
        </p:spPr>
      </p:pic>
    </p:spTree>
    <p:extLst>
      <p:ext uri="{BB962C8B-B14F-4D97-AF65-F5344CB8AC3E}">
        <p14:creationId xmlns:p14="http://schemas.microsoft.com/office/powerpoint/2010/main" val="15617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8064895" cy="6048672"/>
          </a:xfrm>
        </p:spPr>
      </p:pic>
    </p:spTree>
    <p:extLst>
      <p:ext uri="{BB962C8B-B14F-4D97-AF65-F5344CB8AC3E}">
        <p14:creationId xmlns:p14="http://schemas.microsoft.com/office/powerpoint/2010/main" val="14584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7992888" cy="924475"/>
          </a:xfrm>
        </p:spPr>
        <p:txBody>
          <a:bodyPr/>
          <a:lstStyle/>
          <a:p>
            <a:pPr algn="just"/>
            <a:r>
              <a:rPr lang="hu-HU" sz="2000" b="1" dirty="0"/>
              <a:t>Interaktív foglalkozás volt a </a:t>
            </a:r>
            <a:r>
              <a:rPr lang="hu-HU" sz="2000" b="1" dirty="0" err="1"/>
              <a:t>Tate</a:t>
            </a:r>
            <a:r>
              <a:rPr lang="hu-HU" sz="2000" b="1" dirty="0"/>
              <a:t> Modern Múzeumban múzeumpedagógus vezetésével: vázlatok 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14610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8" y="332656"/>
            <a:ext cx="4752528" cy="6336704"/>
          </a:xfrm>
        </p:spPr>
      </p:pic>
    </p:spTree>
    <p:extLst>
      <p:ext uri="{BB962C8B-B14F-4D97-AF65-F5344CB8AC3E}">
        <p14:creationId xmlns:p14="http://schemas.microsoft.com/office/powerpoint/2010/main" val="90699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339551"/>
          </a:xfrm>
        </p:spPr>
        <p:txBody>
          <a:bodyPr/>
          <a:lstStyle/>
          <a:p>
            <a:pPr algn="just"/>
            <a:r>
              <a:rPr lang="hu-HU" sz="2000" b="1" dirty="0"/>
              <a:t>Egész napos iskolalátogatás  </a:t>
            </a:r>
            <a:r>
              <a:rPr lang="hu-HU" sz="2000" b="1" dirty="0" err="1"/>
              <a:t>Brightlingsea</a:t>
            </a:r>
            <a:r>
              <a:rPr lang="hu-HU" sz="2000" b="1" dirty="0"/>
              <a:t> tengerparti falu iskolájának művészeti tagozatán. Felső tagozatos és középiskolai rajz, festés, művészettörténet órák látogatása.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5" y="1556792"/>
            <a:ext cx="8259411" cy="4968552"/>
          </a:xfrm>
        </p:spPr>
      </p:pic>
    </p:spTree>
    <p:extLst>
      <p:ext uri="{BB962C8B-B14F-4D97-AF65-F5344CB8AC3E}">
        <p14:creationId xmlns:p14="http://schemas.microsoft.com/office/powerpoint/2010/main" val="11014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857918" cy="5328592"/>
          </a:xfrm>
        </p:spPr>
      </p:pic>
    </p:spTree>
    <p:extLst>
      <p:ext uri="{BB962C8B-B14F-4D97-AF65-F5344CB8AC3E}">
        <p14:creationId xmlns:p14="http://schemas.microsoft.com/office/powerpoint/2010/main" val="6435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6" y="1268760"/>
            <a:ext cx="8498814" cy="5112568"/>
          </a:xfrm>
        </p:spPr>
      </p:pic>
    </p:spTree>
    <p:extLst>
      <p:ext uri="{BB962C8B-B14F-4D97-AF65-F5344CB8AC3E}">
        <p14:creationId xmlns:p14="http://schemas.microsoft.com/office/powerpoint/2010/main" val="31018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618516" cy="5184576"/>
          </a:xfrm>
        </p:spPr>
      </p:pic>
    </p:spTree>
    <p:extLst>
      <p:ext uri="{BB962C8B-B14F-4D97-AF65-F5344CB8AC3E}">
        <p14:creationId xmlns:p14="http://schemas.microsoft.com/office/powerpoint/2010/main" val="14043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4" y="537524"/>
            <a:ext cx="8846861" cy="5321940"/>
          </a:xfrm>
        </p:spPr>
      </p:pic>
    </p:spTree>
    <p:extLst>
      <p:ext uri="{BB962C8B-B14F-4D97-AF65-F5344CB8AC3E}">
        <p14:creationId xmlns:p14="http://schemas.microsoft.com/office/powerpoint/2010/main" val="4723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7606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sz="3200" b="1" dirty="0">
                <a:solidFill>
                  <a:srgbClr val="C00000"/>
                </a:solidFill>
              </a:rPr>
              <a:t>Előadás hallgattunk arról, hogyan zajlik a brit iskolarendszerben a művészeti tantárgyak oktatása.</a:t>
            </a:r>
          </a:p>
          <a:p>
            <a:pPr algn="just"/>
            <a:r>
              <a:rPr lang="hu-HU" sz="3200" b="1" dirty="0">
                <a:solidFill>
                  <a:srgbClr val="C00000"/>
                </a:solidFill>
              </a:rPr>
              <a:t>Vezetett sétákat  tettünk egy művészettörténésszel pl. </a:t>
            </a:r>
            <a:r>
              <a:rPr lang="hu-HU" sz="3200" b="1" dirty="0" err="1">
                <a:solidFill>
                  <a:srgbClr val="C00000"/>
                </a:solidFill>
              </a:rPr>
              <a:t>Constable</a:t>
            </a:r>
            <a:r>
              <a:rPr lang="hu-HU" sz="3200" b="1" dirty="0">
                <a:solidFill>
                  <a:srgbClr val="C00000"/>
                </a:solidFill>
              </a:rPr>
              <a:t> festményein szereplő helyszíneket kerestünk fel: </a:t>
            </a:r>
            <a:r>
              <a:rPr lang="hu-HU" sz="3200" b="1" dirty="0" err="1">
                <a:solidFill>
                  <a:srgbClr val="C00000"/>
                </a:solidFill>
              </a:rPr>
              <a:t>Flatford</a:t>
            </a:r>
            <a:r>
              <a:rPr lang="hu-HU" sz="3200" b="1" dirty="0">
                <a:solidFill>
                  <a:srgbClr val="C00000"/>
                </a:solidFill>
              </a:rPr>
              <a:t>, malom, dokk, Willy </a:t>
            </a:r>
            <a:r>
              <a:rPr lang="hu-HU" sz="3200" b="1" dirty="0" err="1">
                <a:solidFill>
                  <a:srgbClr val="C00000"/>
                </a:solidFill>
              </a:rPr>
              <a:t>Lott</a:t>
            </a:r>
            <a:r>
              <a:rPr lang="hu-HU" sz="3200" b="1" dirty="0">
                <a:solidFill>
                  <a:srgbClr val="C00000"/>
                </a:solidFill>
              </a:rPr>
              <a:t> háza.</a:t>
            </a:r>
          </a:p>
          <a:p>
            <a:pPr algn="just"/>
            <a:r>
              <a:rPr lang="hu-HU" sz="3200" b="1" dirty="0">
                <a:solidFill>
                  <a:srgbClr val="C00000"/>
                </a:solidFill>
              </a:rPr>
              <a:t>Műhelymunkát végeztünk  művésztanárral: praktikus ötletek bemutatása és alkalmazása grafikával és akvarellfestéssel.</a:t>
            </a:r>
          </a:p>
          <a:p>
            <a:pPr marL="13716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83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4" y="537524"/>
            <a:ext cx="8846862" cy="5321940"/>
          </a:xfrm>
        </p:spPr>
      </p:pic>
    </p:spTree>
    <p:extLst>
      <p:ext uri="{BB962C8B-B14F-4D97-AF65-F5344CB8AC3E}">
        <p14:creationId xmlns:p14="http://schemas.microsoft.com/office/powerpoint/2010/main" val="23691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1267543"/>
          </a:xfrm>
        </p:spPr>
        <p:txBody>
          <a:bodyPr/>
          <a:lstStyle/>
          <a:p>
            <a:r>
              <a:rPr lang="hu-HU" sz="2400" b="1" dirty="0"/>
              <a:t>Vezetett </a:t>
            </a:r>
            <a:r>
              <a:rPr lang="hu-HU" sz="2400" b="1" dirty="0" smtClean="0"/>
              <a:t>séta művészettörténésszel: </a:t>
            </a:r>
            <a:r>
              <a:rPr lang="hu-HU" sz="2400" b="1" dirty="0" err="1"/>
              <a:t>Constable</a:t>
            </a:r>
            <a:r>
              <a:rPr lang="hu-HU" sz="2400" b="1" dirty="0"/>
              <a:t> festményein szereplő helyszíneket </a:t>
            </a:r>
            <a:r>
              <a:rPr lang="hu-HU" sz="2400" b="1" dirty="0" smtClean="0"/>
              <a:t>kerestünk: </a:t>
            </a:r>
            <a:r>
              <a:rPr lang="hu-HU" sz="2400" b="1" dirty="0" err="1" smtClean="0"/>
              <a:t>Flatford</a:t>
            </a:r>
            <a:r>
              <a:rPr lang="hu-HU" sz="2400" b="1" dirty="0"/>
              <a:t>, malom, dokk, Willy </a:t>
            </a:r>
            <a:r>
              <a:rPr lang="hu-HU" sz="2400" b="1" dirty="0" err="1"/>
              <a:t>Lott</a:t>
            </a:r>
            <a:r>
              <a:rPr lang="hu-HU" sz="2400" b="1" dirty="0"/>
              <a:t> háza.</a:t>
            </a:r>
            <a:br>
              <a:rPr lang="hu-HU" sz="2400" b="1" dirty="0"/>
            </a:br>
            <a:endParaRPr lang="hu-HU" sz="2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830384" cy="5122788"/>
          </a:xfrm>
        </p:spPr>
      </p:pic>
    </p:spTree>
    <p:extLst>
      <p:ext uri="{BB962C8B-B14F-4D97-AF65-F5344CB8AC3E}">
        <p14:creationId xmlns:p14="http://schemas.microsoft.com/office/powerpoint/2010/main" val="39553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649859" cy="6535949"/>
          </a:xfrm>
        </p:spPr>
      </p:pic>
    </p:spTree>
    <p:extLst>
      <p:ext uri="{BB962C8B-B14F-4D97-AF65-F5344CB8AC3E}">
        <p14:creationId xmlns:p14="http://schemas.microsoft.com/office/powerpoint/2010/main" val="25091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47537" cy="6110653"/>
          </a:xfrm>
        </p:spPr>
      </p:pic>
    </p:spTree>
    <p:extLst>
      <p:ext uri="{BB962C8B-B14F-4D97-AF65-F5344CB8AC3E}">
        <p14:creationId xmlns:p14="http://schemas.microsoft.com/office/powerpoint/2010/main" val="20703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51526" cy="6038645"/>
          </a:xfrm>
        </p:spPr>
      </p:pic>
    </p:spTree>
    <p:extLst>
      <p:ext uri="{BB962C8B-B14F-4D97-AF65-F5344CB8AC3E}">
        <p14:creationId xmlns:p14="http://schemas.microsoft.com/office/powerpoint/2010/main" val="26165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31513" cy="5948635"/>
          </a:xfrm>
        </p:spPr>
      </p:pic>
    </p:spTree>
    <p:extLst>
      <p:ext uri="{BB962C8B-B14F-4D97-AF65-F5344CB8AC3E}">
        <p14:creationId xmlns:p14="http://schemas.microsoft.com/office/powerpoint/2010/main" val="38709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6000" b="1" dirty="0" smtClean="0"/>
              <a:t>Programjaink</a:t>
            </a:r>
            <a:endParaRPr lang="hu-HU" sz="6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47" y="1806575"/>
            <a:ext cx="3792506" cy="4052888"/>
          </a:xfrm>
        </p:spPr>
      </p:pic>
    </p:spTree>
    <p:extLst>
      <p:ext uri="{BB962C8B-B14F-4D97-AF65-F5344CB8AC3E}">
        <p14:creationId xmlns:p14="http://schemas.microsoft.com/office/powerpoint/2010/main" val="30254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728192"/>
          </a:xfrm>
        </p:spPr>
        <p:txBody>
          <a:bodyPr>
            <a:normAutofit/>
          </a:bodyPr>
          <a:lstStyle/>
          <a:p>
            <a:pPr algn="just"/>
            <a:r>
              <a:rPr lang="hu-HU" sz="2000" b="1" dirty="0">
                <a:effectLst/>
              </a:rPr>
              <a:t>Előadás és műhelymunka a CLIL módszereinek bemutatása gyakorlati művészeti és művészettörténet tantárgyakra fókuszálva: hogyan tanítsunk könnyedén idegen nyelven az adott tantárgyat.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55" y="1806575"/>
            <a:ext cx="6002866" cy="4502150"/>
          </a:xfrm>
        </p:spPr>
      </p:pic>
    </p:spTree>
    <p:extLst>
      <p:ext uri="{BB962C8B-B14F-4D97-AF65-F5344CB8AC3E}">
        <p14:creationId xmlns:p14="http://schemas.microsoft.com/office/powerpoint/2010/main" val="23328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352928" cy="924475"/>
          </a:xfrm>
        </p:spPr>
        <p:txBody>
          <a:bodyPr/>
          <a:lstStyle/>
          <a:p>
            <a:pPr algn="just"/>
            <a:r>
              <a:rPr lang="hu-HU" sz="1800" b="1" u="sng" dirty="0" smtClean="0"/>
              <a:t>Résztvevői </a:t>
            </a:r>
            <a:r>
              <a:rPr lang="hu-HU" sz="1800" b="1" u="sng" dirty="0"/>
              <a:t>műhelymunka. </a:t>
            </a:r>
            <a:r>
              <a:rPr lang="hu-HU" sz="1800" b="1" dirty="0"/>
              <a:t>Művészeti tantárgyak oktatásának bemutatása hozott anyag alapján: hogyan zajlik különféle európai iskolákban (olasz, francia, lengyel, szlovák, magyar).</a:t>
            </a: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90" y="1700213"/>
            <a:ext cx="5954182" cy="4465637"/>
          </a:xfrm>
        </p:spPr>
      </p:pic>
    </p:spTree>
    <p:extLst>
      <p:ext uri="{BB962C8B-B14F-4D97-AF65-F5344CB8AC3E}">
        <p14:creationId xmlns:p14="http://schemas.microsoft.com/office/powerpoint/2010/main" val="40452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Tárgyrajzolás technikákkal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0" y="1412875"/>
            <a:ext cx="8259948" cy="4968875"/>
          </a:xfrm>
        </p:spPr>
      </p:pic>
    </p:spTree>
    <p:extLst>
      <p:ext uri="{BB962C8B-B14F-4D97-AF65-F5344CB8AC3E}">
        <p14:creationId xmlns:p14="http://schemas.microsoft.com/office/powerpoint/2010/main" val="8334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5113" cy="924475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469209" cy="5094759"/>
          </a:xfrm>
        </p:spPr>
      </p:pic>
    </p:spTree>
    <p:extLst>
      <p:ext uri="{BB962C8B-B14F-4D97-AF65-F5344CB8AC3E}">
        <p14:creationId xmlns:p14="http://schemas.microsoft.com/office/powerpoint/2010/main" val="19138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412776"/>
            <a:ext cx="8055708" cy="4846012"/>
          </a:xfrm>
        </p:spPr>
      </p:pic>
    </p:spTree>
    <p:extLst>
      <p:ext uri="{BB962C8B-B14F-4D97-AF65-F5344CB8AC3E}">
        <p14:creationId xmlns:p14="http://schemas.microsoft.com/office/powerpoint/2010/main" val="25568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619478" cy="5714609"/>
          </a:xfrm>
        </p:spPr>
      </p:pic>
    </p:spTree>
    <p:extLst>
      <p:ext uri="{BB962C8B-B14F-4D97-AF65-F5344CB8AC3E}">
        <p14:creationId xmlns:p14="http://schemas.microsoft.com/office/powerpoint/2010/main" val="13822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TM02455596[[fn=Tavasz]]</Template>
  <TotalTime>71</TotalTime>
  <Words>169</Words>
  <Application>Microsoft Office PowerPoint</Application>
  <PresentationFormat>Diavetítés a képernyőre (4:3 oldalarány)</PresentationFormat>
  <Paragraphs>13</Paragraphs>
  <Slides>25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Spring</vt:lpstr>
      <vt:lpstr>Tanártovábbképzés  Anglia, Colchester</vt:lpstr>
      <vt:lpstr>PowerPoint bemutató</vt:lpstr>
      <vt:lpstr>Programjaink</vt:lpstr>
      <vt:lpstr>Előadás és műhelymunka a CLIL módszereinek bemutatása gyakorlati művészeti és művészettörténet tantárgyakra fókuszálva: hogyan tanítsunk könnyedén idegen nyelven az adott tantárgyat.</vt:lpstr>
      <vt:lpstr>Résztvevői műhelymunka. Művészeti tantárgyak oktatásának bemutatása hozott anyag alapján: hogyan zajlik különféle európai iskolákban (olasz, francia, lengyel, szlovák, magyar). </vt:lpstr>
      <vt:lpstr>Tárgyrajzolás technikákkal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Interaktív foglalkozás volt a Tate Modern Múzeumban múzeumpedagógus vezetésével: vázlatok </vt:lpstr>
      <vt:lpstr>PowerPoint bemutató</vt:lpstr>
      <vt:lpstr>Egész napos iskolalátogatás  Brightlingsea tengerparti falu iskolájának művészeti tagozatán. Felső tagozatos és középiskolai rajz, festés, művészettörténet órák látogatása.</vt:lpstr>
      <vt:lpstr>PowerPoint bemutató</vt:lpstr>
      <vt:lpstr>PowerPoint bemutató</vt:lpstr>
      <vt:lpstr>PowerPoint bemutató</vt:lpstr>
      <vt:lpstr>PowerPoint bemutató</vt:lpstr>
      <vt:lpstr>PowerPoint bemutató</vt:lpstr>
      <vt:lpstr>Vezetett séta művészettörténésszel: Constable festményein szereplő helyszíneket kerestünk: Flatford, malom, dokk, Willy Lott háza. 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Tanártovábbképzés  Anglia, Colchester</dc:title>
  <dc:creator>Windows User</dc:creator>
  <cp:lastModifiedBy>Windows User</cp:lastModifiedBy>
  <cp:revision>6</cp:revision>
  <dcterms:created xsi:type="dcterms:W3CDTF">2017-04-09T15:54:21Z</dcterms:created>
  <dcterms:modified xsi:type="dcterms:W3CDTF">2017-04-09T17:05:41Z</dcterms:modified>
</cp:coreProperties>
</file>