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5" r:id="rId5"/>
    <p:sldId id="321" r:id="rId6"/>
    <p:sldId id="322" r:id="rId7"/>
    <p:sldId id="323" r:id="rId8"/>
    <p:sldId id="324" r:id="rId9"/>
    <p:sldId id="325" r:id="rId10"/>
    <p:sldId id="326" r:id="rId11"/>
    <p:sldId id="328" r:id="rId12"/>
    <p:sldId id="329" r:id="rId13"/>
    <p:sldId id="330" r:id="rId14"/>
    <p:sldId id="331" r:id="rId15"/>
    <p:sldId id="327" r:id="rId16"/>
    <p:sldId id="332" r:id="rId17"/>
    <p:sldId id="333" r:id="rId18"/>
    <p:sldId id="334" r:id="rId19"/>
    <p:sldId id="335" r:id="rId20"/>
  </p:sldIdLst>
  <p:sldSz cx="12188825" cy="6858000"/>
  <p:notesSz cx="6858000" cy="9144000"/>
  <p:custDataLst>
    <p:tags r:id="rId23"/>
  </p:custDataLst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howGuides="1">
      <p:cViewPr varScale="1">
        <p:scale>
          <a:sx n="67" d="100"/>
          <a:sy n="67" d="100"/>
        </p:scale>
        <p:origin x="816" y="6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10A16A7E-D4FD-4768-BC54-129AFED3832E}" type="datetime1">
              <a:rPr lang="hu-HU" smtClean="0"/>
              <a:t>2017. 05. 02.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hu-HU" smtClean="0"/>
              <a:t>Dr. Mező Ferenc Általános Iskola   Szilvási Csaba József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hu-HU" smtClean="0"/>
              <a:pPr algn="r" rtl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090BC45D-6C6D-4309-94D6-4BD3F72480FC}" type="datetime1">
              <a:rPr lang="hu-HU" smtClean="0"/>
              <a:t>2017. 05. 02.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dirty="0" smtClean="0"/>
              <a:t>Mintaszöveg szerkesztése</a:t>
            </a:r>
          </a:p>
          <a:p>
            <a:pPr lvl="1" rtl="0"/>
            <a:r>
              <a:rPr lang="hu-HU" dirty="0" smtClean="0"/>
              <a:t>Második szint</a:t>
            </a:r>
          </a:p>
          <a:p>
            <a:pPr lvl="2" rtl="0"/>
            <a:r>
              <a:rPr lang="hu-HU" dirty="0" smtClean="0"/>
              <a:t>Harmadik szint</a:t>
            </a:r>
          </a:p>
          <a:p>
            <a:pPr lvl="3" rtl="0"/>
            <a:r>
              <a:rPr lang="hu-HU" dirty="0" smtClean="0"/>
              <a:t>Negyedik szint</a:t>
            </a:r>
          </a:p>
          <a:p>
            <a:pPr lvl="4" rtl="0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hu-HU" smtClean="0"/>
              <a:t>Dr. Mező Ferenc Általános Iskola   Szilvási Csaba József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2666BF0-79C3-4C04-9FFE-6374B4B7BF6C}" type="datetime1">
              <a:rPr lang="hu-HU" smtClean="0"/>
              <a:t>2017. 05. 02.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hu-HU" smtClean="0"/>
              <a:t>Dr. Mező Ferenc Általános Iskola   Szilvási Csaba József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5469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AD8ABCF-166D-4BEB-9EC5-24436345E9FB}" type="datetime1">
              <a:rPr lang="hu-HU" smtClean="0"/>
              <a:t>2017. 05. 02.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smtClean="0"/>
              <a:t>Dr. Mező Ferenc Általános Iskola   Szilvási Csaba József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187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400">
                <a:solidFill>
                  <a:schemeClr val="tx1"/>
                </a:solidFill>
              </a:defRPr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 smtClean="0"/>
              <a:t>Kattintson ide az alcím mintájának szerkesztéséhez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smtClean="0"/>
              <a:t>Szilvási Csaba József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smtClean="0"/>
              <a:t>Szilvási Csaba József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smtClean="0"/>
              <a:t>Szilvási Csaba József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smtClean="0"/>
              <a:t>Szilvási Csaba József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smtClean="0"/>
              <a:t>Szilvási Csaba József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smtClean="0"/>
              <a:t>Szilvási Csaba József</a:t>
            </a: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smtClean="0"/>
              <a:t>Szilvási Csaba József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smtClean="0"/>
              <a:t>Szilvási Csaba József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smtClean="0"/>
              <a:t>Szilvási Csaba József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őrzője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smtClean="0"/>
              <a:t>Szilvási Csaba József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dirty="0" smtClean="0"/>
              <a:t>Mintaszöveg szerkesztése</a:t>
            </a:r>
          </a:p>
          <a:p>
            <a:pPr lvl="1" rtl="0"/>
            <a:r>
              <a:rPr lang="hu-HU" dirty="0" smtClean="0"/>
              <a:t>Második szint</a:t>
            </a:r>
          </a:p>
          <a:p>
            <a:pPr lvl="2" rtl="0"/>
            <a:r>
              <a:rPr lang="hu-HU" dirty="0" smtClean="0"/>
              <a:t>Harmadik szint</a:t>
            </a:r>
          </a:p>
          <a:p>
            <a:pPr lvl="3" rtl="0"/>
            <a:r>
              <a:rPr lang="hu-HU" dirty="0" smtClean="0"/>
              <a:t>Negyedik szint</a:t>
            </a:r>
          </a:p>
          <a:p>
            <a:pPr lvl="4" rtl="0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hu-HU" smtClean="0"/>
              <a:t>Szilvási Csaba József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pisa/" TargetMode="External"/><Relationship Id="rId2" Type="http://schemas.openxmlformats.org/officeDocument/2006/relationships/hyperlink" Target="http://www.swanmoreprimary.org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ka.hu/" TargetMode="External"/><Relationship Id="rId5" Type="http://schemas.openxmlformats.org/officeDocument/2006/relationships/hyperlink" Target="http://www.international-study-programmes.org.uk/" TargetMode="External"/><Relationship Id="rId4" Type="http://schemas.openxmlformats.org/officeDocument/2006/relationships/hyperlink" Target="https://www.gov.uk/government/organisations/ofste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1891600" y="908720"/>
            <a:ext cx="8229600" cy="2895600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Intézmények minősítése és tanulságok - példák az Egyesült Királyságból</a:t>
            </a:r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891600" y="3804320"/>
            <a:ext cx="8229600" cy="1219200"/>
          </a:xfrm>
        </p:spPr>
        <p:txBody>
          <a:bodyPr rtlCol="0" anchor="ctr"/>
          <a:lstStyle/>
          <a:p>
            <a:pPr algn="ctr"/>
            <a:r>
              <a:rPr lang="en-US" b="1" dirty="0"/>
              <a:t>SCHOOL DEVELOPMENT AND QUALITY EVALUATION &amp; ENHANCEMENT IN PRIMARY AND SECONDARY SCHOOLS</a:t>
            </a:r>
            <a:endParaRPr lang="hu-HU" b="1" dirty="0" smtClean="0"/>
          </a:p>
          <a:p>
            <a:pPr algn="ctr" rtl="0"/>
            <a:r>
              <a:rPr lang="hu-HU" dirty="0" smtClean="0"/>
              <a:t>One week course in Southampton</a:t>
            </a:r>
          </a:p>
          <a:p>
            <a:pPr algn="ctr" rtl="0"/>
            <a:r>
              <a:rPr lang="hu-HU" dirty="0" smtClean="0"/>
              <a:t>09/10/2017-16/10/2016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26718" y="5904435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Készítette:</a:t>
            </a:r>
          </a:p>
          <a:p>
            <a:r>
              <a:rPr lang="hu-HU" dirty="0"/>
              <a:t>Szilvási Csaba </a:t>
            </a:r>
            <a:r>
              <a:rPr lang="hu-HU" dirty="0" smtClean="0"/>
              <a:t>József</a:t>
            </a:r>
          </a:p>
          <a:p>
            <a:r>
              <a:rPr lang="hu-HU" dirty="0" smtClean="0"/>
              <a:t>2017. </a:t>
            </a:r>
            <a:r>
              <a:rPr lang="hu-HU" dirty="0"/>
              <a:t>m</a:t>
            </a:r>
            <a:r>
              <a:rPr lang="hu-HU" dirty="0" smtClean="0"/>
              <a:t>ájus 2.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053852" y="620688"/>
            <a:ext cx="10081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5. OFSTED</a:t>
            </a:r>
          </a:p>
          <a:p>
            <a:endParaRPr lang="hu-H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74" y="1484784"/>
            <a:ext cx="1045595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4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341884" y="260648"/>
            <a:ext cx="9793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5. OFSTED</a:t>
            </a:r>
          </a:p>
          <a:p>
            <a:endParaRPr lang="hu-H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44" y="908720"/>
            <a:ext cx="7178367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7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485900" y="260648"/>
            <a:ext cx="9793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6. Eredmények – Swanmore College</a:t>
            </a:r>
          </a:p>
          <a:p>
            <a:endParaRPr lang="hu-H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36" y="983923"/>
            <a:ext cx="8662215" cy="561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4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341884" y="260648"/>
            <a:ext cx="9505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6. Eredmények – Swanmore College</a:t>
            </a:r>
          </a:p>
          <a:p>
            <a:endParaRPr lang="hu-H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34" y="908720"/>
            <a:ext cx="7712555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3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197868" y="764704"/>
            <a:ext cx="1000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557908" y="764704"/>
            <a:ext cx="9649072" cy="5184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74" y="1134036"/>
            <a:ext cx="8982100" cy="5175935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711374" y="476672"/>
            <a:ext cx="884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Nagy pillanat</a:t>
            </a:r>
            <a:endParaRPr lang="hu-H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10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341884" y="692696"/>
            <a:ext cx="950505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Hasznos weboldalak:</a:t>
            </a:r>
          </a:p>
          <a:p>
            <a:endParaRPr lang="hu-H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www.swanmoreprimary.org.uk</a:t>
            </a:r>
            <a:endParaRPr lang="hu-HU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http://www.oecd.org/pisa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endParaRPr lang="hu-HU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www.compareyourcountry.org/pisa/country/GBR</a:t>
            </a:r>
          </a:p>
          <a:p>
            <a:pPr>
              <a:lnSpc>
                <a:spcPct val="150000"/>
              </a:lnSpc>
            </a:pP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</a:t>
            </a:r>
            <a:r>
              <a:rPr lang="hu-HU" sz="3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://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www.gov.uk/government/organisations/ofsted</a:t>
            </a:r>
            <a:endParaRPr lang="hu-HU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http://www.international-study-programmes.org.uk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/</a:t>
            </a:r>
            <a:endParaRPr lang="hu-HU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3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http://tka.hu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/</a:t>
            </a:r>
            <a:endParaRPr lang="hu-HU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485900" y="908720"/>
            <a:ext cx="94330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Az én CPD-m, hogy sikeres Erasmus pályázó legyek:</a:t>
            </a:r>
          </a:p>
          <a:p>
            <a:endParaRPr lang="hu-H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hu-HU" sz="4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AREFUL</a:t>
            </a:r>
          </a:p>
          <a:p>
            <a:endParaRPr lang="hu-H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	</a:t>
            </a:r>
            <a:r>
              <a:rPr lang="hu-HU" sz="4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ATIENT	</a:t>
            </a:r>
          </a:p>
          <a:p>
            <a:endParaRPr lang="hu-H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hu-HU" sz="4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hu-H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ETERMINED</a:t>
            </a:r>
            <a:endParaRPr lang="hu-H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5446340" y="2636912"/>
            <a:ext cx="14401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Görbe összekötő 6"/>
          <p:cNvCxnSpPr/>
          <p:nvPr/>
        </p:nvCxnSpPr>
        <p:spPr>
          <a:xfrm rot="16200000" flipH="1">
            <a:off x="6706480" y="2528900"/>
            <a:ext cx="864096" cy="50405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örbe összekötő 8"/>
          <p:cNvCxnSpPr/>
          <p:nvPr/>
        </p:nvCxnSpPr>
        <p:spPr>
          <a:xfrm rot="10800000" flipV="1">
            <a:off x="6022404" y="3861048"/>
            <a:ext cx="1224136" cy="72008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örbe összekötő 14"/>
          <p:cNvCxnSpPr/>
          <p:nvPr/>
        </p:nvCxnSpPr>
        <p:spPr>
          <a:xfrm rot="5400000" flipH="1" flipV="1">
            <a:off x="4402224" y="3176972"/>
            <a:ext cx="1296144" cy="50405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28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197868" y="404664"/>
            <a:ext cx="1008112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spc="100" dirty="0"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Intézmények minősítése és tanulságok - példák az Egyesült </a:t>
            </a:r>
            <a:r>
              <a:rPr lang="hu-HU" sz="3200" b="1" spc="100" dirty="0" smtClean="0"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Királyságból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hu-HU" sz="2800" b="1" spc="100" dirty="0" smtClean="0"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Az oktatási rendszer jellemzői az Egyesült Királyságban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hu-HU" sz="2800" b="1" spc="100" dirty="0" smtClean="0"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„Oktatási piac” (</a:t>
            </a:r>
            <a:r>
              <a:rPr lang="hu-HU" sz="2800" b="1" spc="100" dirty="0" err="1" smtClean="0"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Bagust</a:t>
            </a:r>
            <a:r>
              <a:rPr lang="hu-HU" sz="2800" b="1" spc="100" dirty="0" smtClean="0"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2016)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hu-HU" sz="2800" b="1" spc="100" dirty="0" smtClean="0"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Átláthatóság = mérés-értékelés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hu-HU" sz="2800" b="1" spc="100" dirty="0" smtClean="0"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Nagy kérdések és reformok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hu-HU" sz="2800" b="1" spc="100" dirty="0" smtClean="0"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OFSTED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hu-HU" sz="2800" b="1" spc="100" dirty="0" smtClean="0">
                <a:solidFill>
                  <a:prstClr val="white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Eredmények – Swanmore College</a:t>
            </a:r>
          </a:p>
        </p:txBody>
      </p:sp>
    </p:spTree>
    <p:extLst>
      <p:ext uri="{BB962C8B-B14F-4D97-AF65-F5344CB8AC3E}">
        <p14:creationId xmlns:p14="http://schemas.microsoft.com/office/powerpoint/2010/main" val="354214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125860" y="620688"/>
            <a:ext cx="1008112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hu-HU" sz="3200" b="1" dirty="0" smtClean="0"/>
              <a:t>. Az oktatási rendszer jellemzői az Egyesült Királyságban</a:t>
            </a:r>
          </a:p>
          <a:p>
            <a:endParaRPr lang="hu-HU" sz="3200" b="1" dirty="0" smtClean="0"/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u-HU" sz="2800" dirty="0" smtClean="0"/>
              <a:t>Olvasás, írás, matematika és természettudományok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u-HU" sz="2800" dirty="0" smtClean="0"/>
              <a:t>Standardizált tananyag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u-HU" sz="2800" dirty="0" smtClean="0"/>
              <a:t>Üzleti jelleg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u-HU" sz="2800" dirty="0" smtClean="0"/>
              <a:t>Tesztközpontú minősítés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hu-HU" sz="3200" b="1" dirty="0" smtClean="0"/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hu-HU" sz="3200" b="1" dirty="0" smtClean="0"/>
          </a:p>
          <a:p>
            <a:endParaRPr lang="hu-HU" sz="3200" dirty="0"/>
          </a:p>
          <a:p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89192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413892" y="764704"/>
            <a:ext cx="993710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hu-HU" sz="3200" b="1" dirty="0" smtClean="0"/>
              <a:t>. „Oktatási piac”</a:t>
            </a:r>
          </a:p>
          <a:p>
            <a:endParaRPr lang="hu-HU" sz="2800" dirty="0" smtClean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u-HU" sz="2800" dirty="0" smtClean="0"/>
              <a:t>Pénz - kvóta</a:t>
            </a:r>
            <a:endParaRPr lang="hu-HU" sz="2800" dirty="0" smtClean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u-HU" sz="2800" dirty="0" smtClean="0"/>
              <a:t>Verseny - standard tesztek</a:t>
            </a:r>
            <a:endParaRPr lang="hu-HU" sz="2800" dirty="0" smtClean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u-HU" sz="2800" dirty="0" smtClean="0"/>
              <a:t>Kereslet - szabad választás</a:t>
            </a:r>
            <a:endParaRPr lang="hu-HU" sz="2800" dirty="0" smtClean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u-HU" sz="2800" dirty="0" smtClean="0"/>
              <a:t>Kínálat - intézményi arculat</a:t>
            </a:r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228298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557908" y="764704"/>
            <a:ext cx="943304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 Átláthatóság = mérés-értékelés</a:t>
            </a:r>
          </a:p>
          <a:p>
            <a:endParaRPr lang="hu-H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GCSE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A* - C: 5 tantárgy </a:t>
            </a:r>
            <a:endParaRPr lang="hu-H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KS2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teszt: várható eredmények (angol nyelv, matematika)</a:t>
            </a:r>
            <a:endParaRPr lang="hu-H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VA: 1000 pontos nemzeti átlag</a:t>
            </a:r>
            <a:endParaRPr lang="hu-H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341884" y="404664"/>
            <a:ext cx="97210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4. Nagy kérdések és reformok</a:t>
            </a:r>
          </a:p>
          <a:p>
            <a:endParaRPr lang="hu-H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Mérések – nemzetközi mérések, családi háttér</a:t>
            </a:r>
            <a:endParaRPr lang="hu-H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Tanterv – nyelvoktatás, tartalom vagy készség</a:t>
            </a:r>
            <a:endParaRPr lang="hu-H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Diákok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értékelése – tesztek, tanári értékelés, önálló haladás</a:t>
            </a:r>
            <a:endParaRPr lang="hu-H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Szakképzés – színvonal </a:t>
            </a:r>
            <a:endParaRPr lang="hu-H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Anyagi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támogatás – költségvetési megszorítások, férőhelyek</a:t>
            </a:r>
            <a:endParaRPr lang="hu-H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Tanárképzés – tantárgyak, gyakorlat</a:t>
            </a:r>
            <a:endParaRPr lang="hu-H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11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269876" y="620688"/>
            <a:ext cx="9793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Összehasonlító kitekintés</a:t>
            </a:r>
          </a:p>
          <a:p>
            <a:endParaRPr lang="hu-HU" sz="3200" b="1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03" y="1988840"/>
            <a:ext cx="11289695" cy="280831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125860" y="5157192"/>
            <a:ext cx="1015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http://www.compareyourcountry.org/pisa/country/GBR</a:t>
            </a:r>
          </a:p>
        </p:txBody>
      </p:sp>
    </p:spTree>
    <p:extLst>
      <p:ext uri="{BB962C8B-B14F-4D97-AF65-F5344CB8AC3E}">
        <p14:creationId xmlns:p14="http://schemas.microsoft.com/office/powerpoint/2010/main" val="136874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341884" y="836712"/>
            <a:ext cx="98650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5. OFSTED </a:t>
            </a:r>
          </a:p>
          <a:p>
            <a:endParaRPr lang="hu-HU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‚Good school development is not only about the children, it is also about teachers.’</a:t>
            </a:r>
            <a:endParaRPr lang="hu-H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				</a:t>
            </a:r>
          </a:p>
          <a:p>
            <a:r>
              <a:rPr lang="hu-HU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u-HU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	Ralph </a:t>
            </a:r>
            <a:r>
              <a:rPr lang="hu-HU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Batten</a:t>
            </a:r>
            <a:r>
              <a:rPr lang="hu-HU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			</a:t>
            </a:r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Director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of Inspections &amp; Accountability </a:t>
            </a:r>
            <a:r>
              <a:rPr lang="hu-HU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          	           </a:t>
            </a:r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School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Leader’s National Briefings &amp; </a:t>
            </a:r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Implications</a:t>
            </a:r>
            <a:endParaRPr lang="hu-H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2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413892" y="404664"/>
            <a:ext cx="964907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5. OFSTED</a:t>
            </a:r>
          </a:p>
          <a:p>
            <a:endParaRPr lang="hu-H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Fejlesztési terv – ‚We …’; ‚so that …’; ‚This term you will see us …’; ‚because we want to be a school where …’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Önértékelés – ‚Titanic’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Ellenőrzés – ‚Outcomes:’; ‚Because:’; ‚As seen:’; ‚So it is:’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Jelentés – ‚Outstanding’; ‚Good’; Requires Improvement’; Inadequate’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Ellenőrök – Her Majesty’s Inspectors, OFSTED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Inspectors</a:t>
            </a:r>
            <a:endParaRPr lang="hu-H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16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ális kék alagút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83_TF02895261_TF02895261.potx" id="{62362787-6FCB-4425-8B31-C74744C392DA}" vid="{F49FE0C7-3695-4C10-ADC9-E76B237900B7}"/>
    </a:ext>
  </a:extLst>
</a:theme>
</file>

<file path=ppt/theme/theme2.xml><?xml version="1.0" encoding="utf-8"?>
<a:theme xmlns:a="http://schemas.openxmlformats.org/drawingml/2006/main" name="Office-téma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schemas.microsoft.com/office/2006/documentManagement/types"/>
    <ds:schemaRef ds:uri="http://purl.org/dc/terms/"/>
    <ds:schemaRef ds:uri="http://purl.org/dc/dcmitype/"/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Üzleti, digitális kék alagutas bemutató (szélesvásznú)</Template>
  <TotalTime>0</TotalTime>
  <Words>365</Words>
  <Application>Microsoft Office PowerPoint</Application>
  <PresentationFormat>Egyéni</PresentationFormat>
  <Paragraphs>80</Paragraphs>
  <Slides>16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Arial</vt:lpstr>
      <vt:lpstr>Calibri</vt:lpstr>
      <vt:lpstr>Corbel</vt:lpstr>
      <vt:lpstr>Wingdings</vt:lpstr>
      <vt:lpstr>Digitális kék alagút 16x9</vt:lpstr>
      <vt:lpstr>Intézmények minősítése és tanulságok - példák az Egyesült Királyságból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2017-04-26T14:04:56Z</dcterms:created>
  <dcterms:modified xsi:type="dcterms:W3CDTF">2017-05-02T12:12:58Z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